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6" r:id="rId4"/>
    <p:sldId id="265" r:id="rId5"/>
    <p:sldId id="264" r:id="rId6"/>
    <p:sldId id="263" r:id="rId7"/>
    <p:sldId id="262" r:id="rId8"/>
    <p:sldId id="261" r:id="rId9"/>
    <p:sldId id="260" r:id="rId10"/>
    <p:sldId id="259" r:id="rId11"/>
    <p:sldId id="258" r:id="rId12"/>
    <p:sldId id="271" r:id="rId13"/>
    <p:sldId id="270" r:id="rId14"/>
    <p:sldId id="269" r:id="rId15"/>
    <p:sldId id="268" r:id="rId16"/>
    <p:sldId id="275" r:id="rId17"/>
    <p:sldId id="274" r:id="rId18"/>
    <p:sldId id="272" r:id="rId19"/>
    <p:sldId id="278" r:id="rId20"/>
    <p:sldId id="277" r:id="rId21"/>
    <p:sldId id="276" r:id="rId22"/>
    <p:sldId id="273" r:id="rId23"/>
    <p:sldId id="282" r:id="rId24"/>
    <p:sldId id="286" r:id="rId25"/>
    <p:sldId id="285" r:id="rId26"/>
    <p:sldId id="284" r:id="rId27"/>
    <p:sldId id="283" r:id="rId28"/>
    <p:sldId id="281" r:id="rId29"/>
    <p:sldId id="280" r:id="rId30"/>
    <p:sldId id="279" r:id="rId31"/>
    <p:sldId id="267" r:id="rId32"/>
    <p:sldId id="292" r:id="rId33"/>
    <p:sldId id="291" r:id="rId34"/>
    <p:sldId id="290" r:id="rId35"/>
    <p:sldId id="289" r:id="rId36"/>
    <p:sldId id="288" r:id="rId37"/>
    <p:sldId id="287" r:id="rId38"/>
    <p:sldId id="301" r:id="rId39"/>
    <p:sldId id="299" r:id="rId40"/>
    <p:sldId id="297" r:id="rId41"/>
    <p:sldId id="296" r:id="rId42"/>
    <p:sldId id="295" r:id="rId43"/>
    <p:sldId id="294" r:id="rId44"/>
    <p:sldId id="305" r:id="rId45"/>
    <p:sldId id="304" r:id="rId46"/>
    <p:sldId id="303" r:id="rId47"/>
    <p:sldId id="302" r:id="rId48"/>
    <p:sldId id="306" r:id="rId49"/>
    <p:sldId id="308" r:id="rId50"/>
    <p:sldId id="307" r:id="rId51"/>
    <p:sldId id="311" r:id="rId52"/>
    <p:sldId id="310" r:id="rId53"/>
    <p:sldId id="309" r:id="rId54"/>
    <p:sldId id="312" r:id="rId55"/>
    <p:sldId id="293" r:id="rId56"/>
    <p:sldId id="316" r:id="rId57"/>
    <p:sldId id="315" r:id="rId58"/>
    <p:sldId id="314" r:id="rId59"/>
    <p:sldId id="313" r:id="rId6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E5E56C0-4405-4F00-BECD-8611C29BE219}" type="datetimeFigureOut">
              <a:rPr lang="fa-IR" smtClean="0"/>
              <a:pPr/>
              <a:t>1434/01/29</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D4CF9BF-8000-4520-AC03-7714F76CB105}"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5E56C0-4405-4F00-BECD-8611C29BE219}" type="datetimeFigureOut">
              <a:rPr lang="fa-IR" smtClean="0"/>
              <a:pPr/>
              <a:t>1434/01/29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4CF9BF-8000-4520-AC03-7714F76CB105}"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5E56C0-4405-4F00-BECD-8611C29BE219}" type="datetimeFigureOut">
              <a:rPr lang="fa-IR" smtClean="0"/>
              <a:pPr/>
              <a:t>1434/01/29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4CF9BF-8000-4520-AC03-7714F76CB105}"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E5E56C0-4405-4F00-BECD-8611C29BE219}" type="datetimeFigureOut">
              <a:rPr lang="fa-IR" smtClean="0"/>
              <a:pPr/>
              <a:t>1434/01/29</a:t>
            </a:fld>
            <a:endParaRPr lang="fa-IR"/>
          </a:p>
        </p:txBody>
      </p:sp>
      <p:sp>
        <p:nvSpPr>
          <p:cNvPr id="9" name="Slide Number Placeholder 8"/>
          <p:cNvSpPr>
            <a:spLocks noGrp="1"/>
          </p:cNvSpPr>
          <p:nvPr>
            <p:ph type="sldNum" sz="quarter" idx="15"/>
          </p:nvPr>
        </p:nvSpPr>
        <p:spPr/>
        <p:txBody>
          <a:bodyPr rtlCol="0"/>
          <a:lstStyle/>
          <a:p>
            <a:fld id="{BD4CF9BF-8000-4520-AC03-7714F76CB105}"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E5E56C0-4405-4F00-BECD-8611C29BE219}" type="datetimeFigureOut">
              <a:rPr lang="fa-IR" smtClean="0"/>
              <a:pPr/>
              <a:t>1434/01/29</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D4CF9BF-8000-4520-AC03-7714F76CB105}"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5E56C0-4405-4F00-BECD-8611C29BE219}" type="datetimeFigureOut">
              <a:rPr lang="fa-IR" smtClean="0"/>
              <a:pPr/>
              <a:t>1434/01/29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D4CF9BF-8000-4520-AC03-7714F76CB105}"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E5E56C0-4405-4F00-BECD-8611C29BE219}" type="datetimeFigureOut">
              <a:rPr lang="fa-IR" smtClean="0"/>
              <a:pPr/>
              <a:t>1434/01/29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D4CF9BF-8000-4520-AC03-7714F76CB105}"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E5E56C0-4405-4F00-BECD-8611C29BE219}" type="datetimeFigureOut">
              <a:rPr lang="fa-IR" smtClean="0"/>
              <a:pPr/>
              <a:t>1434/01/29</a:t>
            </a:fld>
            <a:endParaRPr lang="fa-IR"/>
          </a:p>
        </p:txBody>
      </p:sp>
      <p:sp>
        <p:nvSpPr>
          <p:cNvPr id="7" name="Slide Number Placeholder 6"/>
          <p:cNvSpPr>
            <a:spLocks noGrp="1"/>
          </p:cNvSpPr>
          <p:nvPr>
            <p:ph type="sldNum" sz="quarter" idx="11"/>
          </p:nvPr>
        </p:nvSpPr>
        <p:spPr/>
        <p:txBody>
          <a:bodyPr rtlCol="0"/>
          <a:lstStyle/>
          <a:p>
            <a:fld id="{BD4CF9BF-8000-4520-AC03-7714F76CB105}"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E56C0-4405-4F00-BECD-8611C29BE219}" type="datetimeFigureOut">
              <a:rPr lang="fa-IR" smtClean="0"/>
              <a:pPr/>
              <a:t>1434/01/29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D4CF9BF-8000-4520-AC03-7714F76CB105}"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E5E56C0-4405-4F00-BECD-8611C29BE219}" type="datetimeFigureOut">
              <a:rPr lang="fa-IR" smtClean="0"/>
              <a:pPr/>
              <a:t>1434/01/29</a:t>
            </a:fld>
            <a:endParaRPr lang="fa-IR"/>
          </a:p>
        </p:txBody>
      </p:sp>
      <p:sp>
        <p:nvSpPr>
          <p:cNvPr id="22" name="Slide Number Placeholder 21"/>
          <p:cNvSpPr>
            <a:spLocks noGrp="1"/>
          </p:cNvSpPr>
          <p:nvPr>
            <p:ph type="sldNum" sz="quarter" idx="15"/>
          </p:nvPr>
        </p:nvSpPr>
        <p:spPr/>
        <p:txBody>
          <a:bodyPr rtlCol="0"/>
          <a:lstStyle/>
          <a:p>
            <a:fld id="{BD4CF9BF-8000-4520-AC03-7714F76CB105}"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E5E56C0-4405-4F00-BECD-8611C29BE219}" type="datetimeFigureOut">
              <a:rPr lang="fa-IR" smtClean="0"/>
              <a:pPr/>
              <a:t>1434/01/29</a:t>
            </a:fld>
            <a:endParaRPr lang="fa-IR"/>
          </a:p>
        </p:txBody>
      </p:sp>
      <p:sp>
        <p:nvSpPr>
          <p:cNvPr id="18" name="Slide Number Placeholder 17"/>
          <p:cNvSpPr>
            <a:spLocks noGrp="1"/>
          </p:cNvSpPr>
          <p:nvPr>
            <p:ph type="sldNum" sz="quarter" idx="11"/>
          </p:nvPr>
        </p:nvSpPr>
        <p:spPr/>
        <p:txBody>
          <a:bodyPr rtlCol="0"/>
          <a:lstStyle/>
          <a:p>
            <a:fld id="{BD4CF9BF-8000-4520-AC03-7714F76CB105}"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E5E56C0-4405-4F00-BECD-8611C29BE219}" type="datetimeFigureOut">
              <a:rPr lang="fa-IR" smtClean="0"/>
              <a:pPr/>
              <a:t>1434/01/29</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D4CF9BF-8000-4520-AC03-7714F76CB105}"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4654" y="785794"/>
            <a:ext cx="3357586" cy="830997"/>
          </a:xfrm>
          <a:prstGeom prst="rect">
            <a:avLst/>
          </a:prstGeom>
          <a:noFill/>
        </p:spPr>
        <p:txBody>
          <a:bodyPr wrap="square" rtlCol="1">
            <a:spAutoFit/>
          </a:bodyPr>
          <a:lstStyle/>
          <a:p>
            <a:pPr algn="ctr"/>
            <a:r>
              <a:rPr lang="fa-IR" sz="4800" dirty="0" smtClean="0">
                <a:latin typeface="BrowalliaUPC" pitchFamily="34" charset="-34"/>
                <a:cs typeface="B Titr" pitchFamily="2" charset="-78"/>
              </a:rPr>
              <a:t>هوش مصنوعی</a:t>
            </a:r>
            <a:endParaRPr lang="fa-IR" sz="4800" dirty="0">
              <a:latin typeface="BrowalliaUPC" pitchFamily="34" charset="-34"/>
              <a:cs typeface="B Titr" pitchFamily="2" charset="-78"/>
            </a:endParaRPr>
          </a:p>
        </p:txBody>
      </p:sp>
      <p:sp>
        <p:nvSpPr>
          <p:cNvPr id="5" name="TextBox 4"/>
          <p:cNvSpPr txBox="1"/>
          <p:nvPr/>
        </p:nvSpPr>
        <p:spPr>
          <a:xfrm>
            <a:off x="4643438" y="1785926"/>
            <a:ext cx="3929090" cy="400110"/>
          </a:xfrm>
          <a:prstGeom prst="rect">
            <a:avLst/>
          </a:prstGeom>
          <a:noFill/>
        </p:spPr>
        <p:txBody>
          <a:bodyPr wrap="square" rtlCol="1">
            <a:spAutoFit/>
          </a:bodyPr>
          <a:lstStyle/>
          <a:p>
            <a:r>
              <a:rPr lang="fa-IR" sz="2000" dirty="0" smtClean="0">
                <a:solidFill>
                  <a:srgbClr val="FF0000"/>
                </a:solidFill>
                <a:latin typeface="Arial Narrow" pitchFamily="34" charset="0"/>
                <a:cs typeface="B Titr" pitchFamily="2" charset="-78"/>
              </a:rPr>
              <a:t>فصل نهم:استنتاج در منطق مرتبه اول</a:t>
            </a:r>
            <a:endParaRPr lang="fa-IR" sz="2000" dirty="0">
              <a:solidFill>
                <a:srgbClr val="FF0000"/>
              </a:solidFill>
              <a:latin typeface="Arial Narrow" pitchFamily="34" charset="0"/>
              <a:cs typeface="B Titr" pitchFamily="2" charset="-78"/>
            </a:endParaRPr>
          </a:p>
        </p:txBody>
      </p:sp>
      <p:sp>
        <p:nvSpPr>
          <p:cNvPr id="6" name="TextBox 5"/>
          <p:cNvSpPr txBox="1"/>
          <p:nvPr/>
        </p:nvSpPr>
        <p:spPr>
          <a:xfrm>
            <a:off x="4500562" y="2285992"/>
            <a:ext cx="4000528" cy="1938992"/>
          </a:xfrm>
          <a:prstGeom prst="rect">
            <a:avLst/>
          </a:prstGeom>
          <a:noFill/>
        </p:spPr>
        <p:txBody>
          <a:bodyPr wrap="square" rtlCol="1">
            <a:spAutoFit/>
          </a:bodyPr>
          <a:lstStyle/>
          <a:p>
            <a:r>
              <a:rPr lang="fa-IR" sz="2400" dirty="0" smtClean="0">
                <a:solidFill>
                  <a:srgbClr val="FF0000"/>
                </a:solidFill>
                <a:cs typeface="B Titr" pitchFamily="2" charset="-78"/>
              </a:rPr>
              <a:t>گرد آورندگان :</a:t>
            </a:r>
          </a:p>
          <a:p>
            <a:r>
              <a:rPr lang="fa-IR" sz="2400" dirty="0" smtClean="0">
                <a:solidFill>
                  <a:srgbClr val="FF0000"/>
                </a:solidFill>
                <a:cs typeface="B Titr" pitchFamily="2" charset="-78"/>
              </a:rPr>
              <a:t>مولود گمرکی</a:t>
            </a:r>
          </a:p>
          <a:p>
            <a:r>
              <a:rPr lang="fa-IR" sz="2400" dirty="0" smtClean="0">
                <a:solidFill>
                  <a:srgbClr val="FF0000"/>
                </a:solidFill>
                <a:cs typeface="B Titr" pitchFamily="2" charset="-78"/>
              </a:rPr>
              <a:t>سمانه محبوب</a:t>
            </a:r>
          </a:p>
          <a:p>
            <a:endParaRPr lang="fa-IR" sz="2400" dirty="0" smtClean="0">
              <a:solidFill>
                <a:srgbClr val="FF0000"/>
              </a:solidFill>
              <a:cs typeface="B Titr" pitchFamily="2" charset="-78"/>
            </a:endParaRPr>
          </a:p>
          <a:p>
            <a:r>
              <a:rPr lang="fa-IR" sz="2400" dirty="0" smtClean="0">
                <a:solidFill>
                  <a:srgbClr val="FF0000"/>
                </a:solidFill>
                <a:cs typeface="B Titr" pitchFamily="2" charset="-78"/>
              </a:rPr>
              <a:t>دانشگاه پیام نورپاییز 91</a:t>
            </a:r>
            <a:endParaRPr lang="fa-IR" sz="24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8794" y="571480"/>
            <a:ext cx="7072362" cy="3831818"/>
          </a:xfrm>
          <a:prstGeom prst="rect">
            <a:avLst/>
          </a:prstGeom>
        </p:spPr>
        <p:txBody>
          <a:bodyPr wrap="square">
            <a:spAutoFit/>
          </a:bodyPr>
          <a:lstStyle/>
          <a:p>
            <a:pPr marL="342900" indent="-342900" algn="just">
              <a:lnSpc>
                <a:spcPct val="135000"/>
              </a:lnSpc>
            </a:pPr>
            <a:r>
              <a:rPr lang="ar-SA" b="1" dirty="0" smtClean="0">
                <a:solidFill>
                  <a:srgbClr val="FF0000"/>
                </a:solidFill>
                <a:cs typeface="B Titr" pitchFamily="2" charset="-78"/>
              </a:rPr>
              <a:t>زنجيره‌سازي به جلو و عقب </a:t>
            </a:r>
            <a:r>
              <a:rPr lang="en-US" b="1" dirty="0" smtClean="0">
                <a:solidFill>
                  <a:srgbClr val="FF0000"/>
                </a:solidFill>
                <a:cs typeface="B Titr" pitchFamily="2" charset="-78"/>
              </a:rPr>
              <a:t>(Forward AND Backward Chaining)</a:t>
            </a:r>
            <a:r>
              <a:rPr lang="fa-IR" b="1" dirty="0" smtClean="0">
                <a:solidFill>
                  <a:srgbClr val="FF0000"/>
                </a:solidFill>
                <a:cs typeface="B Titr" pitchFamily="2" charset="-78"/>
              </a:rPr>
              <a:t>:</a:t>
            </a:r>
          </a:p>
          <a:p>
            <a:pPr marL="342900" indent="-342900" algn="just">
              <a:lnSpc>
                <a:spcPct val="135000"/>
              </a:lnSpc>
            </a:pPr>
            <a:endParaRPr lang="fa-IR" b="1" dirty="0" smtClean="0">
              <a:solidFill>
                <a:srgbClr val="7F5429"/>
              </a:solidFill>
              <a:cs typeface="Zar" pitchFamily="2" charset="-78"/>
            </a:endParaRPr>
          </a:p>
          <a:p>
            <a:pPr marL="342900" indent="-342900" algn="just">
              <a:lnSpc>
                <a:spcPct val="135000"/>
              </a:lnSpc>
            </a:pPr>
            <a:r>
              <a:rPr lang="ar-SA" b="1" dirty="0" smtClean="0">
                <a:cs typeface="B Nazanin" pitchFamily="2" charset="-78"/>
              </a:rPr>
              <a:t>زنجيره‌سازي به جلو </a:t>
            </a:r>
            <a:r>
              <a:rPr lang="en-US" b="1" dirty="0" smtClean="0">
                <a:cs typeface="B Nazanin" pitchFamily="2" charset="-78"/>
              </a:rPr>
              <a:t>(forward chaining)</a:t>
            </a:r>
            <a:r>
              <a:rPr lang="fa-IR" b="1" dirty="0" smtClean="0">
                <a:cs typeface="B Nazanin" pitchFamily="2" charset="-78"/>
              </a:rPr>
              <a:t>:</a:t>
            </a:r>
          </a:p>
          <a:p>
            <a:pPr marL="342900" indent="-342900" algn="just">
              <a:lnSpc>
                <a:spcPct val="135000"/>
              </a:lnSpc>
            </a:pPr>
            <a:endParaRPr lang="fa-IR" b="1" dirty="0" smtClean="0">
              <a:cs typeface="Zar" pitchFamily="2" charset="-78"/>
            </a:endParaRPr>
          </a:p>
          <a:p>
            <a:pPr marL="342900" indent="-342900" algn="just">
              <a:lnSpc>
                <a:spcPct val="135000"/>
              </a:lnSpc>
            </a:pPr>
            <a:endParaRPr lang="fa-IR" b="1" dirty="0" smtClean="0">
              <a:cs typeface="Zar" pitchFamily="2" charset="-78"/>
            </a:endParaRPr>
          </a:p>
          <a:p>
            <a:pPr marL="342900" indent="-342900" algn="just">
              <a:lnSpc>
                <a:spcPct val="135000"/>
              </a:lnSpc>
            </a:pPr>
            <a:r>
              <a:rPr lang="ar-SA" dirty="0" smtClean="0">
                <a:cs typeface="B Nazanin" pitchFamily="2" charset="-78"/>
              </a:rPr>
              <a:t>قانون </a:t>
            </a:r>
            <a:r>
              <a:rPr lang="en-US" dirty="0" smtClean="0">
                <a:cs typeface="B Nazanin" pitchFamily="2" charset="-78"/>
              </a:rPr>
              <a:t>Modus Ponens</a:t>
            </a:r>
            <a:r>
              <a:rPr lang="ar-SA" dirty="0" smtClean="0">
                <a:cs typeface="B Nazanin" pitchFamily="2" charset="-78"/>
              </a:rPr>
              <a:t> تعميم يافته به دو صورت استفاده مي‌شود. مي‌توانيم با جملات موجود در پايگاه دانش شروع کنيم و نتايج جديدي را که مي‌توانند استنباط‌هاي بيشتري را بسازند، توليد کنيم. اين روش زنجيره‌سازي به جلو ناميده مي‌شود.</a:t>
            </a:r>
            <a:endParaRPr lang="fa-IR" dirty="0" smtClean="0">
              <a:cs typeface="B Nazanin" pitchFamily="2" charset="-78"/>
            </a:endParaRPr>
          </a:p>
          <a:p>
            <a:pPr marL="342900" indent="-342900" algn="just">
              <a:lnSpc>
                <a:spcPct val="135000"/>
              </a:lnSpc>
            </a:pPr>
            <a:endParaRPr lang="fa-IR" dirty="0" smtClean="0">
              <a:cs typeface="Zar" pitchFamily="2" charset="-78"/>
            </a:endParaRPr>
          </a:p>
          <a:p>
            <a:pPr marL="342900" indent="-342900" algn="just">
              <a:lnSpc>
                <a:spcPct val="135000"/>
              </a:lnSpc>
            </a:pPr>
            <a:endParaRPr lang="en-US" u="sng" dirty="0">
              <a:solidFill>
                <a:srgbClr val="7F5429"/>
              </a:solidFill>
              <a:cs typeface="Zar"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2204864"/>
            <a:ext cx="6300192" cy="2336024"/>
          </a:xfrm>
          <a:prstGeom prst="rect">
            <a:avLst/>
          </a:prstGeom>
        </p:spPr>
        <p:txBody>
          <a:bodyPr wrap="square">
            <a:spAutoFit/>
          </a:bodyPr>
          <a:lstStyle/>
          <a:p>
            <a:pPr algn="just">
              <a:lnSpc>
                <a:spcPct val="135000"/>
              </a:lnSpc>
            </a:pPr>
            <a:r>
              <a:rPr lang="ar-SA" b="1" dirty="0" smtClean="0">
                <a:solidFill>
                  <a:srgbClr val="FF0000"/>
                </a:solidFill>
                <a:cs typeface="B Titr" pitchFamily="2" charset="-78"/>
              </a:rPr>
              <a:t>زنجيره‌سازي به عقب</a:t>
            </a:r>
            <a:r>
              <a:rPr lang="fa-IR" b="1" dirty="0" smtClean="0">
                <a:solidFill>
                  <a:srgbClr val="FF0000"/>
                </a:solidFill>
                <a:cs typeface="B Titr" pitchFamily="2" charset="-78"/>
              </a:rPr>
              <a:t> </a:t>
            </a:r>
            <a:r>
              <a:rPr lang="en-US" b="1" dirty="0" smtClean="0">
                <a:solidFill>
                  <a:srgbClr val="FF0000"/>
                </a:solidFill>
                <a:cs typeface="B Titr" pitchFamily="2" charset="-78"/>
              </a:rPr>
              <a:t>(Backward Chaining)</a:t>
            </a:r>
            <a:r>
              <a:rPr lang="ar-SA" b="1" dirty="0" smtClean="0">
                <a:solidFill>
                  <a:srgbClr val="FF0000"/>
                </a:solidFill>
                <a:cs typeface="B Titr" pitchFamily="2" charset="-78"/>
              </a:rPr>
              <a:t>:</a:t>
            </a:r>
            <a:endParaRPr lang="fa-IR" b="1" dirty="0" smtClean="0">
              <a:solidFill>
                <a:srgbClr val="FF0000"/>
              </a:solidFill>
              <a:cs typeface="B Titr" pitchFamily="2" charset="-78"/>
            </a:endParaRPr>
          </a:p>
          <a:p>
            <a:pPr algn="just">
              <a:lnSpc>
                <a:spcPct val="135000"/>
              </a:lnSpc>
            </a:pPr>
            <a:endParaRPr lang="fa-IR" b="1" dirty="0" smtClean="0">
              <a:cs typeface="B Nazanin" pitchFamily="2" charset="-78"/>
            </a:endParaRPr>
          </a:p>
          <a:p>
            <a:pPr algn="just">
              <a:lnSpc>
                <a:spcPct val="135000"/>
              </a:lnSpc>
            </a:pPr>
            <a:r>
              <a:rPr lang="ar-SA" dirty="0" smtClean="0">
                <a:cs typeface="B Nazanin" pitchFamily="2" charset="-78"/>
              </a:rPr>
              <a:t>مي‌توانيم با چيزي که قصد اثباتش را داريم آغاز کنيم و جملات شرطي را پيدا کنيم که به ما اجازه بدهند نتيجه را از آنها استنتاج کنيم، و سپس سعي در ايجاد پيش‌فرضيات آنها داشته باشيم.</a:t>
            </a:r>
            <a:endParaRPr lang="fa-IR" dirty="0" smtClean="0">
              <a:cs typeface="B Nazanin" pitchFamily="2" charset="-78"/>
            </a:endParaRPr>
          </a:p>
          <a:p>
            <a:pPr algn="just">
              <a:lnSpc>
                <a:spcPct val="135000"/>
              </a:lnSpc>
            </a:pPr>
            <a:r>
              <a:rPr lang="ar-SA" u="sng" dirty="0" smtClean="0">
                <a:cs typeface="B Nazanin" pitchFamily="2" charset="-78"/>
              </a:rPr>
              <a:t>اين روش زماني استفاده مي‌شود که هدفي براي اثبات وجود داشته باشد.</a:t>
            </a:r>
            <a:endParaRPr lang="en-US" u="sng" dirty="0">
              <a:cs typeface="B Nazanin" pitchFamily="2" charset="-78"/>
            </a:endParaRPr>
          </a:p>
        </p:txBody>
      </p:sp>
      <p:sp>
        <p:nvSpPr>
          <p:cNvPr id="3" name="Rectangle 2"/>
          <p:cNvSpPr/>
          <p:nvPr/>
        </p:nvSpPr>
        <p:spPr>
          <a:xfrm>
            <a:off x="2411760" y="476672"/>
            <a:ext cx="6300192" cy="840230"/>
          </a:xfrm>
          <a:prstGeom prst="rect">
            <a:avLst/>
          </a:prstGeom>
        </p:spPr>
        <p:txBody>
          <a:bodyPr wrap="square">
            <a:spAutoFit/>
          </a:bodyPr>
          <a:lstStyle/>
          <a:p>
            <a:pPr marL="342900" indent="-342900" algn="just">
              <a:lnSpc>
                <a:spcPct val="135000"/>
              </a:lnSpc>
            </a:pPr>
            <a:r>
              <a:rPr lang="ar-SA" u="sng" dirty="0">
                <a:cs typeface="B Nazanin" pitchFamily="2" charset="-78"/>
              </a:rPr>
              <a:t>اين روش زماني استفاده مي‌شود که حقيقت جديدي به پايگاه داده ما اضافه شده باشد و خواسته باشيم نتايج آن را توليد کنيم.</a:t>
            </a:r>
            <a:endParaRPr lang="en-US" u="sng" dirty="0">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642918"/>
            <a:ext cx="6643734" cy="3416320"/>
          </a:xfrm>
          <a:prstGeom prst="rect">
            <a:avLst/>
          </a:prstGeom>
        </p:spPr>
        <p:txBody>
          <a:bodyPr wrap="square">
            <a:spAutoFit/>
          </a:bodyPr>
          <a:lstStyle/>
          <a:p>
            <a:pPr algn="just">
              <a:lnSpc>
                <a:spcPct val="135000"/>
              </a:lnSpc>
            </a:pPr>
            <a:r>
              <a:rPr lang="ar-SA" sz="2000" b="1" dirty="0" smtClean="0">
                <a:solidFill>
                  <a:srgbClr val="FF0000"/>
                </a:solidFill>
                <a:cs typeface="B Titr" pitchFamily="2" charset="-78"/>
              </a:rPr>
              <a:t>الگوريتم زنجيره‌سازي به جلو:</a:t>
            </a:r>
            <a:endParaRPr lang="fa-IR" sz="2000" b="1" dirty="0" smtClean="0">
              <a:solidFill>
                <a:srgbClr val="FF0000"/>
              </a:solidFill>
              <a:cs typeface="B Titr" pitchFamily="2" charset="-78"/>
            </a:endParaRPr>
          </a:p>
          <a:p>
            <a:pPr algn="just">
              <a:lnSpc>
                <a:spcPct val="135000"/>
              </a:lnSpc>
            </a:pPr>
            <a:endParaRPr lang="fa-IR" sz="2000" b="1" dirty="0" smtClean="0">
              <a:cs typeface="B Nazanin" pitchFamily="2" charset="-78"/>
            </a:endParaRPr>
          </a:p>
          <a:p>
            <a:pPr algn="just">
              <a:lnSpc>
                <a:spcPct val="135000"/>
              </a:lnSpc>
            </a:pPr>
            <a:r>
              <a:rPr lang="ar-SA" sz="2000" dirty="0" smtClean="0">
                <a:cs typeface="B Nazanin" pitchFamily="2" charset="-78"/>
              </a:rPr>
              <a:t>زنجيره‌سازي به جلو توسط افزودن يک حقيقت جديد </a:t>
            </a:r>
            <a:r>
              <a:rPr lang="en-US" sz="2000" dirty="0" smtClean="0">
                <a:cs typeface="B Nazanin" pitchFamily="2" charset="-78"/>
              </a:rPr>
              <a:t>p</a:t>
            </a:r>
            <a:r>
              <a:rPr lang="ar-SA" sz="2000" dirty="0" smtClean="0">
                <a:cs typeface="B Nazanin" pitchFamily="2" charset="-78"/>
              </a:rPr>
              <a:t> به پايگاه دانش، فعال مي‌شود و مي‌</a:t>
            </a:r>
            <a:r>
              <a:rPr lang="fa-IR" sz="2000" dirty="0" smtClean="0">
                <a:cs typeface="B Nazanin" pitchFamily="2" charset="-78"/>
              </a:rPr>
              <a:t>ت</a:t>
            </a:r>
            <a:r>
              <a:rPr lang="ar-SA" sz="2000" dirty="0" smtClean="0">
                <a:cs typeface="B Nazanin" pitchFamily="2" charset="-78"/>
              </a:rPr>
              <a:t>واند به عنوان قسمتي از پردازش </a:t>
            </a:r>
            <a:r>
              <a:rPr lang="en-US" sz="2000" dirty="0" smtClean="0">
                <a:cs typeface="B Nazanin" pitchFamily="2" charset="-78"/>
              </a:rPr>
              <a:t>TELL</a:t>
            </a:r>
            <a:r>
              <a:rPr lang="ar-SA" sz="2000" dirty="0" smtClean="0">
                <a:cs typeface="B Nazanin" pitchFamily="2" charset="-78"/>
              </a:rPr>
              <a:t> براي مثال، همکاري داشته باشد. </a:t>
            </a:r>
            <a:endParaRPr lang="en-US" sz="2000" dirty="0" smtClean="0">
              <a:cs typeface="B Nazanin" pitchFamily="2" charset="-78"/>
            </a:endParaRPr>
          </a:p>
          <a:p>
            <a:pPr algn="just">
              <a:lnSpc>
                <a:spcPct val="135000"/>
              </a:lnSpc>
            </a:pPr>
            <a:r>
              <a:rPr lang="ar-SA" sz="2000" dirty="0" smtClean="0">
                <a:cs typeface="B Nazanin" pitchFamily="2" charset="-78"/>
              </a:rPr>
              <a:t>در اينجا ايده، يافتن تمام ترکيبات شرطي است که </a:t>
            </a:r>
            <a:r>
              <a:rPr lang="en-US" sz="2000" dirty="0" smtClean="0">
                <a:cs typeface="B Nazanin" pitchFamily="2" charset="-78"/>
              </a:rPr>
              <a:t>P</a:t>
            </a:r>
            <a:r>
              <a:rPr lang="ar-SA" sz="2000" dirty="0" smtClean="0">
                <a:cs typeface="B Nazanin" pitchFamily="2" charset="-78"/>
              </a:rPr>
              <a:t> را به‌عنوان پيش‌فرض داشته باشد، سپس اگر بقيه پيش‌فرضيات برقرار باشند، مي‌توانيم نتيجه ترکيب شرطي را به پايگاه دانش توسط راه‌اندازي استنتاج‌هاي بعدي اضافه کنيم.</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85918" y="500042"/>
            <a:ext cx="7143800" cy="3125471"/>
          </a:xfrm>
          <a:prstGeom prst="rect">
            <a:avLst/>
          </a:prstGeom>
          <a:noFill/>
          <a:ln w="9525">
            <a:noFill/>
            <a:miter lim="800000"/>
            <a:headEnd/>
            <a:tailEnd/>
          </a:ln>
          <a:effectLst/>
        </p:spPr>
        <p:txBody>
          <a:bodyPr wrap="square">
            <a:spAutoFit/>
          </a:bodyPr>
          <a:lstStyle/>
          <a:p>
            <a:pPr algn="just">
              <a:lnSpc>
                <a:spcPct val="135000"/>
              </a:lnSpc>
            </a:pPr>
            <a:r>
              <a:rPr lang="ar-SA" sz="2000" u="sng" dirty="0">
                <a:solidFill>
                  <a:srgbClr val="FF0000"/>
                </a:solidFill>
                <a:cs typeface="B Titr" pitchFamily="2" charset="-78"/>
              </a:rPr>
              <a:t>ما به ايدة ترکيب </a:t>
            </a:r>
            <a:r>
              <a:rPr lang="en-US" sz="2000" u="sng" dirty="0">
                <a:solidFill>
                  <a:srgbClr val="FF0000"/>
                </a:solidFill>
                <a:cs typeface="B Titr" pitchFamily="2" charset="-78"/>
              </a:rPr>
              <a:t>(Composition)</a:t>
            </a:r>
            <a:r>
              <a:rPr lang="ar-SA" sz="2000" u="sng" dirty="0">
                <a:solidFill>
                  <a:srgbClr val="FF0000"/>
                </a:solidFill>
                <a:cs typeface="B Titr" pitchFamily="2" charset="-78"/>
              </a:rPr>
              <a:t> جانشيني نيز نياز داريم.</a:t>
            </a:r>
            <a:endParaRPr lang="fa-IR" sz="2000" u="sng" dirty="0">
              <a:solidFill>
                <a:srgbClr val="FF0000"/>
              </a:solidFill>
              <a:cs typeface="B Titr" pitchFamily="2" charset="-78"/>
            </a:endParaRPr>
          </a:p>
          <a:p>
            <a:pPr algn="just">
              <a:lnSpc>
                <a:spcPct val="135000"/>
              </a:lnSpc>
            </a:pPr>
            <a:r>
              <a:rPr lang="fa-IR" dirty="0">
                <a:cs typeface="B Nazanin" pitchFamily="2" charset="-78"/>
              </a:rPr>
              <a:t>		          </a:t>
            </a:r>
            <a:r>
              <a:rPr lang="ar-SA" dirty="0">
                <a:cs typeface="B Nazanin" pitchFamily="2" charset="-78"/>
              </a:rPr>
              <a:t>جانشيني است که اثر آن با اثر اعمال هر جانشيني به نوبت، برابر است. </a:t>
            </a:r>
            <a:r>
              <a:rPr lang="ar-SA" dirty="0" smtClean="0">
                <a:cs typeface="B Nazanin" pitchFamily="2" charset="-78"/>
              </a:rPr>
              <a:t>زيرا:</a:t>
            </a:r>
            <a:endParaRPr lang="fa-IR" dirty="0" smtClean="0">
              <a:cs typeface="B Nazanin" pitchFamily="2" charset="-78"/>
            </a:endParaRPr>
          </a:p>
          <a:p>
            <a:pPr algn="just">
              <a:lnSpc>
                <a:spcPct val="135000"/>
              </a:lnSpc>
            </a:pPr>
            <a:endParaRPr lang="en-US" dirty="0">
              <a:cs typeface="B Nazanin" pitchFamily="2" charset="-78"/>
            </a:endParaRPr>
          </a:p>
          <a:p>
            <a:pPr algn="just">
              <a:lnSpc>
                <a:spcPct val="135000"/>
              </a:lnSpc>
            </a:pPr>
            <a:endParaRPr lang="fa-IR" dirty="0">
              <a:cs typeface="B Nazanin" pitchFamily="2" charset="-78"/>
            </a:endParaRPr>
          </a:p>
          <a:p>
            <a:pPr algn="just">
              <a:lnSpc>
                <a:spcPct val="135000"/>
              </a:lnSpc>
            </a:pPr>
            <a:r>
              <a:rPr lang="ar-SA" dirty="0">
                <a:cs typeface="B Nazanin" pitchFamily="2" charset="-78"/>
              </a:rPr>
              <a:t>زنجيره‌سازي به جلو، تصويري تدريجي از شرايط در حالي که داده‌هاي جديد وارد مي‌شوند، مي‌سازد.</a:t>
            </a:r>
            <a:endParaRPr lang="fa-IR" dirty="0">
              <a:cs typeface="B Nazanin" pitchFamily="2" charset="-78"/>
            </a:endParaRPr>
          </a:p>
          <a:p>
            <a:pPr algn="just">
              <a:lnSpc>
                <a:spcPct val="135000"/>
              </a:lnSpc>
            </a:pPr>
            <a:r>
              <a:rPr lang="ar-SA" dirty="0">
                <a:cs typeface="B Nazanin" pitchFamily="2" charset="-78"/>
              </a:rPr>
              <a:t>پردازش‌هاي استنتاجي آن مستقيماً با حل مسئله ويژه در ارتباط نيستند،</a:t>
            </a:r>
            <a:endParaRPr lang="fa-IR" dirty="0">
              <a:cs typeface="B Nazanin" pitchFamily="2" charset="-78"/>
            </a:endParaRPr>
          </a:p>
          <a:p>
            <a:pPr algn="just">
              <a:lnSpc>
                <a:spcPct val="135000"/>
              </a:lnSpc>
            </a:pPr>
            <a:r>
              <a:rPr lang="ar-SA" u="sng" dirty="0">
                <a:solidFill>
                  <a:srgbClr val="00B050"/>
                </a:solidFill>
                <a:cs typeface="B Nazanin" pitchFamily="2" charset="-78"/>
              </a:rPr>
              <a:t>به همين دليل روية </a:t>
            </a:r>
            <a:r>
              <a:rPr lang="en-US" u="sng" dirty="0">
                <a:solidFill>
                  <a:srgbClr val="00B050"/>
                </a:solidFill>
                <a:cs typeface="B Nazanin" pitchFamily="2" charset="-78"/>
              </a:rPr>
              <a:t>data-driven</a:t>
            </a:r>
            <a:r>
              <a:rPr lang="ar-SA" u="sng" dirty="0">
                <a:solidFill>
                  <a:srgbClr val="00B050"/>
                </a:solidFill>
                <a:cs typeface="B Nazanin" pitchFamily="2" charset="-78"/>
              </a:rPr>
              <a:t> يا </a:t>
            </a:r>
            <a:r>
              <a:rPr lang="en-US" u="sng" dirty="0">
                <a:solidFill>
                  <a:srgbClr val="00B050"/>
                </a:solidFill>
                <a:cs typeface="B Nazanin" pitchFamily="2" charset="-78"/>
              </a:rPr>
              <a:t>data-directed</a:t>
            </a:r>
            <a:r>
              <a:rPr lang="ar-SA" u="sng" dirty="0">
                <a:solidFill>
                  <a:srgbClr val="00B050"/>
                </a:solidFill>
                <a:cs typeface="B Nazanin" pitchFamily="2" charset="-78"/>
              </a:rPr>
              <a:t> ناميده مي‌شود.</a:t>
            </a:r>
            <a:endParaRPr lang="en-US" u="sng" dirty="0">
              <a:solidFill>
                <a:srgbClr val="00B050"/>
              </a:solidFill>
              <a:cs typeface="B Nazanin" pitchFamily="2" charset="-78"/>
            </a:endParaRPr>
          </a:p>
        </p:txBody>
      </p:sp>
      <p:graphicFrame>
        <p:nvGraphicFramePr>
          <p:cNvPr id="27649" name="Object 3"/>
          <p:cNvGraphicFramePr>
            <a:graphicFrameLocks noChangeAspect="1"/>
          </p:cNvGraphicFramePr>
          <p:nvPr>
            <p:extLst>
              <p:ext uri="{D42A27DB-BD31-4B8C-83A1-F6EECF244321}">
                <p14:modId xmlns:p14="http://schemas.microsoft.com/office/powerpoint/2010/main" val="2901869028"/>
              </p:ext>
            </p:extLst>
          </p:nvPr>
        </p:nvGraphicFramePr>
        <p:xfrm>
          <a:off x="6501705" y="908720"/>
          <a:ext cx="2390775" cy="436562"/>
        </p:xfrm>
        <a:graphic>
          <a:graphicData uri="http://schemas.openxmlformats.org/presentationml/2006/ole">
            <mc:AlternateContent xmlns:mc="http://schemas.openxmlformats.org/markup-compatibility/2006">
              <mc:Choice xmlns:v="urn:schemas-microsoft-com:vml" Requires="v">
                <p:oleObj spid="_x0000_s27663" name="Equation" r:id="rId3" imgW="1180800" imgH="215640" progId="Equation.3">
                  <p:embed/>
                </p:oleObj>
              </mc:Choice>
              <mc:Fallback>
                <p:oleObj name="Equation" r:id="rId3" imgW="1180800" imgH="215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705" y="908720"/>
                        <a:ext cx="2390775"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00297" y="285728"/>
            <a:ext cx="6215077" cy="4579715"/>
          </a:xfrm>
          <a:prstGeom prst="rect">
            <a:avLst/>
          </a:prstGeom>
          <a:noFill/>
          <a:ln w="9525">
            <a:noFill/>
            <a:miter lim="800000"/>
            <a:headEnd/>
            <a:tailEnd/>
          </a:ln>
          <a:effectLst/>
        </p:spPr>
        <p:txBody>
          <a:bodyPr wrap="square">
            <a:spAutoFit/>
          </a:bodyPr>
          <a:lstStyle/>
          <a:p>
            <a:pPr algn="just">
              <a:lnSpc>
                <a:spcPct val="135000"/>
              </a:lnSpc>
            </a:pPr>
            <a:r>
              <a:rPr lang="ar-SA" sz="2000" b="1" dirty="0">
                <a:solidFill>
                  <a:srgbClr val="FF0000"/>
                </a:solidFill>
                <a:cs typeface="B Titr" pitchFamily="2" charset="-78"/>
              </a:rPr>
              <a:t>الگوريتم زنجيره‌سازي به عقب</a:t>
            </a:r>
            <a:r>
              <a:rPr lang="en-US" sz="2000" b="1" dirty="0">
                <a:solidFill>
                  <a:srgbClr val="FF0000"/>
                </a:solidFill>
                <a:cs typeface="B Titr" pitchFamily="2" charset="-78"/>
              </a:rPr>
              <a:t>:</a:t>
            </a:r>
          </a:p>
          <a:p>
            <a:pPr algn="just">
              <a:lnSpc>
                <a:spcPct val="135000"/>
              </a:lnSpc>
            </a:pPr>
            <a:endParaRPr lang="fa-IR" b="1" dirty="0">
              <a:cs typeface="B Nazanin" pitchFamily="2" charset="-78"/>
            </a:endParaRPr>
          </a:p>
          <a:p>
            <a:pPr algn="just">
              <a:lnSpc>
                <a:spcPct val="135000"/>
              </a:lnSpc>
            </a:pPr>
            <a:r>
              <a:rPr lang="ar-SA" dirty="0">
                <a:cs typeface="B Nazanin" pitchFamily="2" charset="-78"/>
              </a:rPr>
              <a:t>زنجيره‌سازي به عقب به منظور يافتن تمام پاسخ‌ها براي سؤال طرح شده، به وجود آمده است. بنابراين زنجيره‌سازي به عقب، وظيفه‌اي که از رويه </a:t>
            </a:r>
            <a:r>
              <a:rPr lang="en-US" dirty="0">
                <a:cs typeface="B Nazanin" pitchFamily="2" charset="-78"/>
              </a:rPr>
              <a:t>ASK</a:t>
            </a:r>
            <a:r>
              <a:rPr lang="ar-SA" dirty="0">
                <a:cs typeface="B Nazanin" pitchFamily="2" charset="-78"/>
              </a:rPr>
              <a:t> خواسته شده را انجام مي‌دهد. الگوريتم زنجيره‌سازي به عقب </a:t>
            </a:r>
            <a:r>
              <a:rPr lang="en-US" dirty="0">
                <a:cs typeface="B Nazanin" pitchFamily="2" charset="-78"/>
              </a:rPr>
              <a:t>BACK-CHAIN</a:t>
            </a:r>
            <a:r>
              <a:rPr lang="ar-SA" dirty="0">
                <a:cs typeface="B Nazanin" pitchFamily="2" charset="-78"/>
              </a:rPr>
              <a:t> ابتدا توسط کنترل درمي‌يابد که آيا پاسخ‌ها مستقيماً از جملات پايگاه دانش، توليد مي‌شوند يا خير. سپس تمام ترکيبات شرطي که نتايجشان با پرسش </a:t>
            </a:r>
            <a:r>
              <a:rPr lang="en-US" dirty="0">
                <a:cs typeface="B Nazanin" pitchFamily="2" charset="-78"/>
              </a:rPr>
              <a:t>(query)</a:t>
            </a:r>
            <a:r>
              <a:rPr lang="ar-SA" dirty="0">
                <a:cs typeface="B Nazanin" pitchFamily="2" charset="-78"/>
              </a:rPr>
              <a:t> مطابقت دارد را پيدا مي‌کند و سعي دارد تا پيش‌فرض‌هاي آن ترکيبات شرطي را توس</a:t>
            </a:r>
            <a:r>
              <a:rPr lang="fa-IR" dirty="0">
                <a:cs typeface="B Nazanin" pitchFamily="2" charset="-78"/>
              </a:rPr>
              <a:t>ط</a:t>
            </a:r>
            <a:r>
              <a:rPr lang="ar-SA" dirty="0">
                <a:cs typeface="B Nazanin" pitchFamily="2" charset="-78"/>
              </a:rPr>
              <a:t> زنجيره‌سازي به عقب ايجادکند</a:t>
            </a:r>
            <a:r>
              <a:rPr lang="ar-SA" dirty="0" smtClean="0">
                <a:cs typeface="B Nazanin" pitchFamily="2" charset="-78"/>
              </a:rPr>
              <a:t>.</a:t>
            </a:r>
            <a:endParaRPr lang="fa-IR" dirty="0" smtClean="0">
              <a:cs typeface="B Nazanin" pitchFamily="2" charset="-78"/>
            </a:endParaRPr>
          </a:p>
          <a:p>
            <a:pPr algn="just">
              <a:lnSpc>
                <a:spcPct val="135000"/>
              </a:lnSpc>
            </a:pPr>
            <a:endParaRPr lang="fa-IR" dirty="0">
              <a:cs typeface="B Nazanin" pitchFamily="2" charset="-78"/>
            </a:endParaRPr>
          </a:p>
          <a:p>
            <a:pPr algn="just">
              <a:lnSpc>
                <a:spcPct val="135000"/>
              </a:lnSpc>
            </a:pPr>
            <a:r>
              <a:rPr lang="ar-SA" dirty="0">
                <a:cs typeface="B Nazanin" pitchFamily="2" charset="-78"/>
              </a:rPr>
              <a:t>اگر پيش‌فرض، يک ترکيب عطفي باشد، سپس </a:t>
            </a:r>
            <a:r>
              <a:rPr lang="en-US" dirty="0">
                <a:cs typeface="B Nazanin" pitchFamily="2" charset="-78"/>
              </a:rPr>
              <a:t>BACK-CHAIN</a:t>
            </a:r>
            <a:r>
              <a:rPr lang="ar-SA" dirty="0">
                <a:cs typeface="B Nazanin" pitchFamily="2" charset="-78"/>
              </a:rPr>
              <a:t> ترکيبات عطفي را عطف به عطف پردازش مي‌کند، تا يکسان‌ساز را براي تمام پيش‌فرض بسازد.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5983" y="642918"/>
            <a:ext cx="6386529" cy="4704365"/>
          </a:xfrm>
          <a:prstGeom prst="rect">
            <a:avLst/>
          </a:prstGeom>
          <a:noFill/>
          <a:ln w="9525">
            <a:noFill/>
            <a:miter lim="800000"/>
            <a:headEnd/>
            <a:tailEnd/>
          </a:ln>
          <a:effectLst/>
        </p:spPr>
        <p:txBody>
          <a:bodyPr wrap="square">
            <a:spAutoFit/>
          </a:bodyPr>
          <a:lstStyle/>
          <a:p>
            <a:pPr algn="just">
              <a:lnSpc>
                <a:spcPct val="135000"/>
              </a:lnSpc>
            </a:pPr>
            <a:r>
              <a:rPr lang="ar-SA" sz="2400" b="1" dirty="0">
                <a:solidFill>
                  <a:srgbClr val="FF0000"/>
                </a:solidFill>
                <a:cs typeface="Titr" pitchFamily="2" charset="-78"/>
              </a:rPr>
              <a:t>کامل بودن </a:t>
            </a:r>
            <a:r>
              <a:rPr lang="en-US" sz="2400" b="1" dirty="0">
                <a:solidFill>
                  <a:srgbClr val="FF0000"/>
                </a:solidFill>
                <a:cs typeface="Titr" pitchFamily="2" charset="-78"/>
              </a:rPr>
              <a:t>Completeness</a:t>
            </a:r>
            <a:r>
              <a:rPr lang="fa-IR" sz="2400" b="1" dirty="0">
                <a:solidFill>
                  <a:srgbClr val="FF0000"/>
                </a:solidFill>
                <a:cs typeface="Titr" pitchFamily="2" charset="-78"/>
              </a:rPr>
              <a:t>:</a:t>
            </a:r>
          </a:p>
          <a:p>
            <a:pPr algn="just">
              <a:lnSpc>
                <a:spcPct val="135000"/>
              </a:lnSpc>
            </a:pPr>
            <a:endParaRPr lang="fa-IR" sz="2400" b="1" dirty="0">
              <a:solidFill>
                <a:srgbClr val="7F5429"/>
              </a:solidFill>
              <a:cs typeface="Zar" pitchFamily="2" charset="-78"/>
            </a:endParaRPr>
          </a:p>
          <a:p>
            <a:pPr algn="just">
              <a:lnSpc>
                <a:spcPct val="135000"/>
              </a:lnSpc>
            </a:pPr>
            <a:r>
              <a:rPr lang="ar-SA" sz="2400" dirty="0">
                <a:cs typeface="B Nazanin" pitchFamily="2" charset="-78"/>
              </a:rPr>
              <a:t>تصور کنيد که ما پايگاه دانش زير را در اختيار داريم</a:t>
            </a:r>
            <a:r>
              <a:rPr lang="ar-SA" sz="2400" dirty="0" smtClean="0">
                <a:cs typeface="B Nazanin" pitchFamily="2" charset="-78"/>
              </a:rPr>
              <a:t>:</a:t>
            </a:r>
            <a:endParaRPr lang="fa-IR" sz="2400" dirty="0" smtClean="0">
              <a:cs typeface="B Nazanin" pitchFamily="2" charset="-78"/>
            </a:endParaRPr>
          </a:p>
          <a:p>
            <a:pPr algn="just">
              <a:lnSpc>
                <a:spcPct val="135000"/>
              </a:lnSpc>
            </a:pPr>
            <a:endParaRPr lang="fa-IR" sz="2400" dirty="0">
              <a:cs typeface="Zar" pitchFamily="2" charset="-78"/>
            </a:endParaRPr>
          </a:p>
          <a:p>
            <a:pPr algn="just">
              <a:lnSpc>
                <a:spcPct val="135000"/>
              </a:lnSpc>
            </a:pPr>
            <a:endParaRPr lang="fa-IR" sz="2400" dirty="0">
              <a:cs typeface="Zar" pitchFamily="2" charset="-78"/>
            </a:endParaRPr>
          </a:p>
          <a:p>
            <a:pPr algn="just">
              <a:lnSpc>
                <a:spcPct val="135000"/>
              </a:lnSpc>
            </a:pPr>
            <a:endParaRPr lang="fa-IR" sz="2400" dirty="0">
              <a:cs typeface="Zar" pitchFamily="2" charset="-78"/>
            </a:endParaRPr>
          </a:p>
          <a:p>
            <a:pPr algn="just">
              <a:lnSpc>
                <a:spcPct val="135000"/>
              </a:lnSpc>
            </a:pPr>
            <a:endParaRPr lang="fa-IR" sz="2400" dirty="0">
              <a:cs typeface="Zar" pitchFamily="2" charset="-78"/>
            </a:endParaRPr>
          </a:p>
          <a:p>
            <a:pPr algn="just">
              <a:lnSpc>
                <a:spcPct val="135000"/>
              </a:lnSpc>
            </a:pPr>
            <a:r>
              <a:rPr lang="ar-SA" dirty="0">
                <a:cs typeface="B Nazanin" pitchFamily="2" charset="-78"/>
              </a:rPr>
              <a:t>سپس ما مي‌خواهيم که </a:t>
            </a:r>
            <a:r>
              <a:rPr lang="en-US" dirty="0">
                <a:cs typeface="B Nazanin" pitchFamily="2" charset="-78"/>
              </a:rPr>
              <a:t>S(A)</a:t>
            </a:r>
            <a:r>
              <a:rPr lang="ar-SA" dirty="0">
                <a:cs typeface="B Nazanin" pitchFamily="2" charset="-78"/>
              </a:rPr>
              <a:t> را نتيجه بگيريم، </a:t>
            </a:r>
            <a:r>
              <a:rPr lang="en-US" dirty="0">
                <a:cs typeface="B Nazanin" pitchFamily="2" charset="-78"/>
              </a:rPr>
              <a:t>S(A)</a:t>
            </a:r>
            <a:r>
              <a:rPr lang="ar-SA" dirty="0">
                <a:cs typeface="B Nazanin" pitchFamily="2" charset="-78"/>
              </a:rPr>
              <a:t> درست است</a:t>
            </a:r>
            <a:r>
              <a:rPr lang="fa-IR" dirty="0">
                <a:cs typeface="B Nazanin" pitchFamily="2" charset="-78"/>
              </a:rPr>
              <a:t>،</a:t>
            </a:r>
          </a:p>
          <a:p>
            <a:pPr algn="just">
              <a:lnSpc>
                <a:spcPct val="135000"/>
              </a:lnSpc>
            </a:pPr>
            <a:r>
              <a:rPr lang="ar-SA" dirty="0">
                <a:cs typeface="B Nazanin" pitchFamily="2" charset="-78"/>
              </a:rPr>
              <a:t> اگر </a:t>
            </a:r>
            <a:r>
              <a:rPr lang="en-US" dirty="0">
                <a:cs typeface="B Nazanin" pitchFamily="2" charset="-78"/>
              </a:rPr>
              <a:t>Q(A)</a:t>
            </a:r>
            <a:r>
              <a:rPr lang="ar-SA" dirty="0">
                <a:cs typeface="B Nazanin" pitchFamily="2" charset="-78"/>
              </a:rPr>
              <a:t>‌يا </a:t>
            </a:r>
            <a:r>
              <a:rPr lang="en-US" dirty="0">
                <a:cs typeface="B Nazanin" pitchFamily="2" charset="-78"/>
              </a:rPr>
              <a:t>R(A)</a:t>
            </a:r>
            <a:r>
              <a:rPr lang="ar-SA" dirty="0">
                <a:cs typeface="B Nazanin" pitchFamily="2" charset="-78"/>
              </a:rPr>
              <a:t> درست باشد، و يکي از آنها بايد درست باشد </a:t>
            </a:r>
            <a:r>
              <a:rPr lang="fa-IR" dirty="0">
                <a:cs typeface="B Nazanin" pitchFamily="2" charset="-78"/>
              </a:rPr>
              <a:t>زيرا:</a:t>
            </a:r>
          </a:p>
          <a:p>
            <a:pPr algn="just">
              <a:lnSpc>
                <a:spcPct val="135000"/>
              </a:lnSpc>
            </a:pPr>
            <a:r>
              <a:rPr lang="ar-SA" b="1" dirty="0">
                <a:cs typeface="B Nazanin" pitchFamily="2" charset="-78"/>
              </a:rPr>
              <a:t> يا </a:t>
            </a:r>
            <a:r>
              <a:rPr lang="en-US" b="1" dirty="0">
                <a:cs typeface="B Nazanin" pitchFamily="2" charset="-78"/>
              </a:rPr>
              <a:t>P(A)</a:t>
            </a:r>
            <a:r>
              <a:rPr lang="ar-SA" b="1" dirty="0">
                <a:cs typeface="B Nazanin" pitchFamily="2" charset="-78"/>
              </a:rPr>
              <a:t> يا </a:t>
            </a:r>
            <a:r>
              <a:rPr lang="en-US" b="1" dirty="0">
                <a:cs typeface="B Nazanin" pitchFamily="2" charset="-78"/>
              </a:rPr>
              <a:t>P(A)</a:t>
            </a:r>
            <a:r>
              <a:rPr lang="ar-SA" b="1" dirty="0">
                <a:cs typeface="B Nazanin" pitchFamily="2" charset="-78"/>
              </a:rPr>
              <a:t> </a:t>
            </a:r>
            <a:r>
              <a:rPr lang="en-US" b="1" dirty="0">
                <a:cs typeface="B Nazanin" pitchFamily="2" charset="-78"/>
              </a:rPr>
              <a:t>¬</a:t>
            </a:r>
            <a:r>
              <a:rPr lang="ar-SA" b="1" dirty="0">
                <a:cs typeface="B Nazanin" pitchFamily="2" charset="-78"/>
              </a:rPr>
              <a:t> درست است.</a:t>
            </a:r>
            <a:endParaRPr lang="en-US" b="1" dirty="0">
              <a:cs typeface="B Nazanin" pitchFamily="2" charset="-78"/>
            </a:endParaRPr>
          </a:p>
        </p:txBody>
      </p:sp>
      <p:graphicFrame>
        <p:nvGraphicFramePr>
          <p:cNvPr id="25601" name="Object 1"/>
          <p:cNvGraphicFramePr>
            <a:graphicFrameLocks noChangeAspect="1"/>
          </p:cNvGraphicFramePr>
          <p:nvPr/>
        </p:nvGraphicFramePr>
        <p:xfrm>
          <a:off x="2357422" y="2357430"/>
          <a:ext cx="2735263" cy="1789112"/>
        </p:xfrm>
        <a:graphic>
          <a:graphicData uri="http://schemas.openxmlformats.org/presentationml/2006/ole">
            <mc:AlternateContent xmlns:mc="http://schemas.openxmlformats.org/markup-compatibility/2006">
              <mc:Choice xmlns:v="urn:schemas-microsoft-com:vml" Requires="v">
                <p:oleObj spid="_x0000_s25615" name="Equation" r:id="rId3" imgW="1358640" imgH="888840" progId="Equation.3">
                  <p:embed/>
                </p:oleObj>
              </mc:Choice>
              <mc:Fallback>
                <p:oleObj name="Equation" r:id="rId3" imgW="1358640" imgH="8888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22" y="2357430"/>
                        <a:ext cx="2735263" cy="178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57422" y="357166"/>
            <a:ext cx="6600842" cy="4635115"/>
          </a:xfrm>
          <a:prstGeom prst="rect">
            <a:avLst/>
          </a:prstGeom>
          <a:noFill/>
          <a:ln w="9525">
            <a:noFill/>
            <a:miter lim="800000"/>
            <a:headEnd/>
            <a:tailEnd/>
          </a:ln>
          <a:effectLst/>
        </p:spPr>
        <p:txBody>
          <a:bodyPr wrap="square">
            <a:spAutoFit/>
          </a:bodyPr>
          <a:lstStyle/>
          <a:p>
            <a:pPr algn="just">
              <a:lnSpc>
                <a:spcPct val="135000"/>
              </a:lnSpc>
              <a:spcBef>
                <a:spcPct val="50000"/>
              </a:spcBef>
            </a:pPr>
            <a:r>
              <a:rPr lang="ar-SA" sz="2400" dirty="0">
                <a:cs typeface="B Nazanin" pitchFamily="2" charset="-78"/>
              </a:rPr>
              <a:t>متأسفانه، زنجيره‌سازي با </a:t>
            </a:r>
            <a:r>
              <a:rPr lang="en-US" sz="2400" dirty="0">
                <a:cs typeface="B Nazanin" pitchFamily="2" charset="-78"/>
              </a:rPr>
              <a:t>Modus Ponens</a:t>
            </a:r>
            <a:r>
              <a:rPr lang="ar-SA" sz="2400" dirty="0">
                <a:cs typeface="B Nazanin" pitchFamily="2" charset="-78"/>
              </a:rPr>
              <a:t> نمي‌</a:t>
            </a:r>
            <a:r>
              <a:rPr lang="fa-IR" sz="2400" dirty="0">
                <a:cs typeface="B Nazanin" pitchFamily="2" charset="-78"/>
              </a:rPr>
              <a:t>ت</a:t>
            </a:r>
            <a:r>
              <a:rPr lang="ar-SA" sz="2400" dirty="0">
                <a:cs typeface="B Nazanin" pitchFamily="2" charset="-78"/>
              </a:rPr>
              <a:t>واند </a:t>
            </a:r>
            <a:r>
              <a:rPr lang="en-US" sz="2400" dirty="0">
                <a:cs typeface="B Nazanin" pitchFamily="2" charset="-78"/>
              </a:rPr>
              <a:t>S(A)</a:t>
            </a:r>
            <a:r>
              <a:rPr lang="ar-SA" sz="2400" dirty="0">
                <a:cs typeface="B Nazanin" pitchFamily="2" charset="-78"/>
              </a:rPr>
              <a:t> را نتيجه بگيرد.</a:t>
            </a:r>
            <a:endParaRPr lang="fa-IR" sz="2400" dirty="0">
              <a:cs typeface="B Nazanin" pitchFamily="2" charset="-78"/>
            </a:endParaRPr>
          </a:p>
          <a:p>
            <a:pPr algn="just">
              <a:lnSpc>
                <a:spcPct val="135000"/>
              </a:lnSpc>
              <a:spcBef>
                <a:spcPct val="50000"/>
              </a:spcBef>
            </a:pPr>
            <a:r>
              <a:rPr lang="ar-SA" sz="2400" dirty="0">
                <a:cs typeface="B Nazanin" pitchFamily="2" charset="-78"/>
              </a:rPr>
              <a:t>مشکل اين است </a:t>
            </a:r>
            <a:r>
              <a:rPr lang="ar-SA" sz="2400" dirty="0" smtClean="0">
                <a:cs typeface="B Nazanin" pitchFamily="2" charset="-78"/>
              </a:rPr>
              <a:t>که</a:t>
            </a:r>
            <a:r>
              <a:rPr lang="fa-IR" sz="2400" dirty="0" smtClean="0">
                <a:cs typeface="B Nazanin" pitchFamily="2" charset="-78"/>
              </a:rPr>
              <a:t> </a:t>
            </a:r>
            <a:r>
              <a:rPr lang="ar-SA" sz="2400" dirty="0">
                <a:cs typeface="B Nazanin" pitchFamily="2" charset="-78"/>
              </a:rPr>
              <a:t>نمي‌تواند به صورت </a:t>
            </a:r>
            <a:r>
              <a:rPr lang="en-US" sz="2400" dirty="0">
                <a:cs typeface="B Nazanin" pitchFamily="2" charset="-78"/>
              </a:rPr>
              <a:t>Horn</a:t>
            </a:r>
            <a:r>
              <a:rPr lang="ar-SA" sz="2400" dirty="0">
                <a:cs typeface="B Nazanin" pitchFamily="2" charset="-78"/>
              </a:rPr>
              <a:t> دربيايد، و از اين رو توسط </a:t>
            </a:r>
            <a:r>
              <a:rPr lang="en-US" sz="2400" dirty="0">
                <a:cs typeface="B Nazanin" pitchFamily="2" charset="-78"/>
              </a:rPr>
              <a:t>Modus Ponens</a:t>
            </a:r>
            <a:r>
              <a:rPr lang="ar-SA" sz="2400" dirty="0">
                <a:cs typeface="B Nazanin" pitchFamily="2" charset="-78"/>
              </a:rPr>
              <a:t> نمي‌تواند استفاده شود.</a:t>
            </a:r>
            <a:endParaRPr lang="fa-IR" sz="2400" dirty="0">
              <a:cs typeface="B Nazanin" pitchFamily="2" charset="-78"/>
            </a:endParaRPr>
          </a:p>
          <a:p>
            <a:pPr algn="just">
              <a:lnSpc>
                <a:spcPct val="135000"/>
              </a:lnSpc>
              <a:spcBef>
                <a:spcPct val="50000"/>
              </a:spcBef>
            </a:pPr>
            <a:r>
              <a:rPr lang="ar-SA" sz="2400" dirty="0">
                <a:cs typeface="B Nazanin" pitchFamily="2" charset="-78"/>
              </a:rPr>
              <a:t>اين بدان معني است که رويه اثباتي که از </a:t>
            </a:r>
            <a:r>
              <a:rPr lang="en-US" sz="2400" dirty="0">
                <a:cs typeface="B Nazanin" pitchFamily="2" charset="-78"/>
              </a:rPr>
              <a:t>Modus Ponens</a:t>
            </a:r>
            <a:r>
              <a:rPr lang="ar-SA" sz="2400" dirty="0">
                <a:cs typeface="B Nazanin" pitchFamily="2" charset="-78"/>
              </a:rPr>
              <a:t> استفاده مي‌کند ناکا</a:t>
            </a:r>
            <a:r>
              <a:rPr lang="fa-IR" sz="2400" dirty="0">
                <a:cs typeface="B Nazanin" pitchFamily="2" charset="-78"/>
              </a:rPr>
              <a:t>م</a:t>
            </a:r>
            <a:r>
              <a:rPr lang="ar-SA" sz="2400" dirty="0">
                <a:cs typeface="B Nazanin" pitchFamily="2" charset="-78"/>
              </a:rPr>
              <a:t>ل </a:t>
            </a:r>
            <a:r>
              <a:rPr lang="en-US" sz="2400" dirty="0">
                <a:cs typeface="B Nazanin" pitchFamily="2" charset="-78"/>
              </a:rPr>
              <a:t>(incomplete)</a:t>
            </a:r>
            <a:r>
              <a:rPr lang="ar-SA" sz="2400" dirty="0">
                <a:cs typeface="B Nazanin" pitchFamily="2" charset="-78"/>
              </a:rPr>
              <a:t> است: </a:t>
            </a:r>
            <a:endParaRPr lang="fa-IR" sz="2400" dirty="0">
              <a:cs typeface="B Nazanin" pitchFamily="2" charset="-78"/>
            </a:endParaRPr>
          </a:p>
          <a:p>
            <a:pPr algn="just">
              <a:lnSpc>
                <a:spcPct val="135000"/>
              </a:lnSpc>
              <a:spcBef>
                <a:spcPct val="50000"/>
              </a:spcBef>
            </a:pPr>
            <a:r>
              <a:rPr lang="ar-SA" sz="2400" u="sng" dirty="0">
                <a:cs typeface="B Nazanin" pitchFamily="2" charset="-78"/>
              </a:rPr>
              <a:t>جملاتي که </a:t>
            </a:r>
            <a:r>
              <a:rPr lang="fa-IR" sz="2400" u="sng" dirty="0">
                <a:cs typeface="B Nazanin" pitchFamily="2" charset="-78"/>
              </a:rPr>
              <a:t>در</a:t>
            </a:r>
            <a:r>
              <a:rPr lang="ar-SA" sz="2400" u="sng" dirty="0">
                <a:cs typeface="B Nazanin" pitchFamily="2" charset="-78"/>
              </a:rPr>
              <a:t> پايگاه دانش مستلزم شده‌اند ولي رويه نمي‌تواند آنها را استنتاج کند.</a:t>
            </a:r>
            <a:endParaRPr lang="en-US" sz="2400" u="sng" dirty="0">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57421" y="642918"/>
            <a:ext cx="6143641" cy="3462486"/>
          </a:xfrm>
          <a:prstGeom prst="rect">
            <a:avLst/>
          </a:prstGeom>
          <a:noFill/>
          <a:ln w="9525">
            <a:noFill/>
            <a:miter lim="800000"/>
            <a:headEnd/>
            <a:tailEnd/>
          </a:ln>
          <a:effectLst/>
        </p:spPr>
        <p:txBody>
          <a:bodyPr wrap="square">
            <a:spAutoFit/>
          </a:bodyPr>
          <a:lstStyle/>
          <a:p>
            <a:pPr algn="just">
              <a:lnSpc>
                <a:spcPct val="135000"/>
              </a:lnSpc>
              <a:spcBef>
                <a:spcPct val="50000"/>
              </a:spcBef>
            </a:pPr>
            <a:r>
              <a:rPr lang="ar-SA" sz="2000" dirty="0">
                <a:cs typeface="B Nazanin" pitchFamily="2" charset="-78"/>
              </a:rPr>
              <a:t>پرسش در مورد وجود رويه‌هاي اثبات کامل بحثي است که ارتباط مستقيم با رياضيات دارد. اگر يک رويه اثبات کامل بتواند براي عبارات رياضي پيدا شود، دو چيز دنبال مي‌شود: </a:t>
            </a:r>
            <a:endParaRPr lang="fa-IR" sz="2000" dirty="0" smtClean="0">
              <a:cs typeface="B Nazanin" pitchFamily="2" charset="-78"/>
            </a:endParaRPr>
          </a:p>
          <a:p>
            <a:pPr algn="just">
              <a:lnSpc>
                <a:spcPct val="135000"/>
              </a:lnSpc>
              <a:spcBef>
                <a:spcPct val="50000"/>
              </a:spcBef>
            </a:pPr>
            <a:endParaRPr lang="fa-IR" sz="2000" dirty="0">
              <a:cs typeface="B Nazanin" pitchFamily="2" charset="-78"/>
            </a:endParaRPr>
          </a:p>
          <a:p>
            <a:pPr algn="just">
              <a:lnSpc>
                <a:spcPct val="135000"/>
              </a:lnSpc>
              <a:spcBef>
                <a:spcPct val="50000"/>
              </a:spcBef>
              <a:buClr>
                <a:srgbClr val="7F5429"/>
              </a:buClr>
              <a:buFont typeface="Wingdings" pitchFamily="2" charset="2"/>
              <a:buChar char="v"/>
            </a:pPr>
            <a:r>
              <a:rPr lang="ar-SA" sz="2000" dirty="0">
                <a:cs typeface="B Nazanin" pitchFamily="2" charset="-78"/>
              </a:rPr>
              <a:t> تمام مفروضات مي‌توانند به طور مکانيکي ايجاد شوند</a:t>
            </a:r>
            <a:r>
              <a:rPr lang="fa-IR" sz="2000" dirty="0">
                <a:cs typeface="B Nazanin" pitchFamily="2" charset="-78"/>
              </a:rPr>
              <a:t>.</a:t>
            </a:r>
          </a:p>
          <a:p>
            <a:pPr algn="just">
              <a:lnSpc>
                <a:spcPct val="135000"/>
              </a:lnSpc>
              <a:spcBef>
                <a:spcPct val="50000"/>
              </a:spcBef>
              <a:buClr>
                <a:srgbClr val="7F5429"/>
              </a:buClr>
              <a:buFont typeface="Wingdings" pitchFamily="2" charset="2"/>
              <a:buChar char="v"/>
            </a:pPr>
            <a:r>
              <a:rPr lang="ar-SA" sz="2000" dirty="0">
                <a:cs typeface="B Nazanin" pitchFamily="2" charset="-78"/>
              </a:rPr>
              <a:t> تمام رياضيات مي‌توانند به عنوان نتيجة منطقي مجموعه‌اي از اصل موضوع‌هاي پايه‌اي ايجاد شوند.</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57356" y="285728"/>
            <a:ext cx="7058019" cy="2215991"/>
          </a:xfrm>
          <a:prstGeom prst="rect">
            <a:avLst/>
          </a:prstGeom>
          <a:noFill/>
          <a:ln w="9525">
            <a:noFill/>
            <a:miter lim="800000"/>
            <a:headEnd/>
            <a:tailEnd/>
          </a:ln>
          <a:effectLst/>
        </p:spPr>
        <p:txBody>
          <a:bodyPr wrap="square">
            <a:spAutoFit/>
          </a:bodyPr>
          <a:lstStyle/>
          <a:p>
            <a:pPr algn="just">
              <a:lnSpc>
                <a:spcPct val="135000"/>
              </a:lnSpc>
              <a:spcBef>
                <a:spcPct val="50000"/>
              </a:spcBef>
            </a:pPr>
            <a:r>
              <a:rPr lang="ar-SA" sz="2000" u="sng" dirty="0">
                <a:solidFill>
                  <a:srgbClr val="FF0000"/>
                </a:solidFill>
                <a:cs typeface="Titr" pitchFamily="2" charset="-78"/>
              </a:rPr>
              <a:t>يک رويه اثبات کامل براي منطق مرتبه اول ارزش بسياري در </a:t>
            </a:r>
            <a:r>
              <a:rPr lang="en-US" sz="2000" u="sng" dirty="0">
                <a:solidFill>
                  <a:srgbClr val="FF0000"/>
                </a:solidFill>
                <a:cs typeface="Titr" pitchFamily="2" charset="-78"/>
              </a:rPr>
              <a:t>AI</a:t>
            </a:r>
            <a:r>
              <a:rPr lang="ar-SA" sz="2000" u="sng" dirty="0">
                <a:solidFill>
                  <a:srgbClr val="FF0000"/>
                </a:solidFill>
                <a:cs typeface="Titr" pitchFamily="2" charset="-78"/>
              </a:rPr>
              <a:t> دارد</a:t>
            </a:r>
            <a:r>
              <a:rPr lang="ar-SA" sz="2000" u="sng" dirty="0" smtClean="0">
                <a:solidFill>
                  <a:srgbClr val="FF0000"/>
                </a:solidFill>
                <a:cs typeface="Titr" pitchFamily="2" charset="-78"/>
              </a:rPr>
              <a:t>:</a:t>
            </a:r>
            <a:endParaRPr lang="fa-IR" sz="2000" u="sng" dirty="0" smtClean="0">
              <a:solidFill>
                <a:srgbClr val="FF0000"/>
              </a:solidFill>
              <a:cs typeface="Titr" pitchFamily="2" charset="-78"/>
            </a:endParaRPr>
          </a:p>
          <a:p>
            <a:pPr algn="just">
              <a:lnSpc>
                <a:spcPct val="135000"/>
              </a:lnSpc>
              <a:spcBef>
                <a:spcPct val="50000"/>
              </a:spcBef>
            </a:pPr>
            <a:endParaRPr lang="fa-IR" sz="2000" u="sng" dirty="0">
              <a:cs typeface="B Nazanin" pitchFamily="2" charset="-78"/>
            </a:endParaRPr>
          </a:p>
          <a:p>
            <a:pPr algn="just">
              <a:lnSpc>
                <a:spcPct val="135000"/>
              </a:lnSpc>
              <a:spcBef>
                <a:spcPct val="50000"/>
              </a:spcBef>
              <a:buClr>
                <a:srgbClr val="7F5429"/>
              </a:buClr>
              <a:buFont typeface="Wingdings" pitchFamily="2" charset="2"/>
              <a:buChar char="v"/>
            </a:pPr>
            <a:r>
              <a:rPr lang="fa-IR" sz="2000" dirty="0">
                <a:cs typeface="B Nazanin" pitchFamily="2" charset="-78"/>
              </a:rPr>
              <a:t> </a:t>
            </a:r>
            <a:r>
              <a:rPr lang="ar-SA" sz="2000" dirty="0">
                <a:cs typeface="B Nazanin" pitchFamily="2" charset="-78"/>
              </a:rPr>
              <a:t>نظريه‌هاي عملي در رابطه با پيچيدگي کامپيوتري</a:t>
            </a:r>
            <a:r>
              <a:rPr lang="fa-IR" sz="2000" dirty="0">
                <a:cs typeface="B Nazanin" pitchFamily="2" charset="-78"/>
              </a:rPr>
              <a:t>.</a:t>
            </a:r>
          </a:p>
          <a:p>
            <a:pPr algn="just">
              <a:lnSpc>
                <a:spcPct val="135000"/>
              </a:lnSpc>
              <a:spcBef>
                <a:spcPct val="50000"/>
              </a:spcBef>
              <a:buClr>
                <a:srgbClr val="7F5429"/>
              </a:buClr>
              <a:buFont typeface="Wingdings" pitchFamily="2" charset="2"/>
              <a:buChar char="v"/>
            </a:pPr>
            <a:r>
              <a:rPr lang="fa-IR" sz="2000" dirty="0">
                <a:cs typeface="B Nazanin" pitchFamily="2" charset="-78"/>
              </a:rPr>
              <a:t> فعال ساختن يک </a:t>
            </a:r>
            <a:r>
              <a:rPr lang="ar-SA" sz="2000" dirty="0">
                <a:cs typeface="B Nazanin" pitchFamily="2" charset="-78"/>
              </a:rPr>
              <a:t>ماشين براي حل هر گونه مسئله که در زبان مي‌تواند قرار داده شود</a:t>
            </a:r>
            <a:r>
              <a:rPr lang="fa-IR" sz="2000" dirty="0">
                <a:cs typeface="B Nazanin" pitchFamily="2" charset="-78"/>
              </a:rPr>
              <a:t>.</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43108" y="357166"/>
            <a:ext cx="6657991" cy="5119863"/>
          </a:xfrm>
          <a:prstGeom prst="rect">
            <a:avLst/>
          </a:prstGeom>
          <a:noFill/>
          <a:ln w="9525">
            <a:noFill/>
            <a:miter lim="800000"/>
            <a:headEnd/>
            <a:tailEnd/>
          </a:ln>
          <a:effectLst/>
        </p:spPr>
        <p:txBody>
          <a:bodyPr wrap="square">
            <a:spAutoFit/>
          </a:bodyPr>
          <a:lstStyle/>
          <a:p>
            <a:pPr algn="just">
              <a:lnSpc>
                <a:spcPct val="135000"/>
              </a:lnSpc>
            </a:pPr>
            <a:r>
              <a:rPr lang="ar-SA" sz="2200" u="sng" dirty="0">
                <a:cs typeface="B Nazanin" pitchFamily="2" charset="-78"/>
              </a:rPr>
              <a:t>قضيه کامل بودن گودل</a:t>
            </a:r>
            <a:r>
              <a:rPr lang="ar-SA" sz="2200" dirty="0">
                <a:cs typeface="B Nazanin" pitchFamily="2" charset="-78"/>
              </a:rPr>
              <a:t> نشان داد که، براي منطق مرتبه اول، هر جمله‌اي که توسط مجموعه جملات ديگري مستلزم شود مي‌تواند از آن مجموعه اثبات شود. بنابراين مي‌توانيم قوانين استنتاجي را که به يک رويه اثبات کامل </a:t>
            </a:r>
            <a:r>
              <a:rPr lang="en-US" sz="2200" dirty="0">
                <a:cs typeface="B Nazanin" pitchFamily="2" charset="-78"/>
              </a:rPr>
              <a:t>R</a:t>
            </a:r>
            <a:r>
              <a:rPr lang="ar-SA" sz="2200" dirty="0">
                <a:cs typeface="B Nazanin" pitchFamily="2" charset="-78"/>
              </a:rPr>
              <a:t> اجازه مي‌دهد، پيدا کنيم:</a:t>
            </a:r>
            <a:endParaRPr lang="fa-IR" sz="2200" dirty="0">
              <a:cs typeface="B Nazanin" pitchFamily="2" charset="-78"/>
            </a:endParaRPr>
          </a:p>
          <a:p>
            <a:pPr algn="just">
              <a:lnSpc>
                <a:spcPct val="135000"/>
              </a:lnSpc>
            </a:pPr>
            <a:endParaRPr lang="fa-IR" sz="2200" dirty="0">
              <a:cs typeface="B Nazanin" pitchFamily="2" charset="-78"/>
            </a:endParaRPr>
          </a:p>
          <a:p>
            <a:pPr algn="just">
              <a:lnSpc>
                <a:spcPct val="135000"/>
              </a:lnSpc>
            </a:pPr>
            <a:endParaRPr lang="fa-IR" sz="2200" dirty="0">
              <a:cs typeface="B Nazanin" pitchFamily="2" charset="-78"/>
            </a:endParaRPr>
          </a:p>
          <a:p>
            <a:pPr algn="just">
              <a:lnSpc>
                <a:spcPct val="135000"/>
              </a:lnSpc>
            </a:pPr>
            <a:r>
              <a:rPr lang="ar-SA" sz="2200" dirty="0">
                <a:cs typeface="B Nazanin" pitchFamily="2" charset="-78"/>
              </a:rPr>
              <a:t>اين قضيه کامل بودن مشابه اين است که بگوييم رويه‌</a:t>
            </a:r>
            <a:r>
              <a:rPr lang="fa-IR" sz="2200" dirty="0">
                <a:cs typeface="B Nazanin" pitchFamily="2" charset="-78"/>
              </a:rPr>
              <a:t>ا</a:t>
            </a:r>
            <a:r>
              <a:rPr lang="ar-SA" sz="2200" dirty="0">
                <a:cs typeface="B Nazanin" pitchFamily="2" charset="-78"/>
              </a:rPr>
              <a:t>ي براي يافتن سوزني در يک پشته کاه وجود دارد و اين ادعاي بيهوده نيست زيرا جملات با سود عمومي و سيمبول‌هاي تابع لانه‌اي دلخواهي در پشته‌هاي کاه با اندازه نامحدود، استفاده مي‌شوند.</a:t>
            </a:r>
            <a:endParaRPr lang="fa-IR" sz="2200" dirty="0">
              <a:cs typeface="B Nazanin" pitchFamily="2" charset="-78"/>
            </a:endParaRPr>
          </a:p>
          <a:p>
            <a:pPr algn="just">
              <a:lnSpc>
                <a:spcPct val="135000"/>
              </a:lnSpc>
            </a:pPr>
            <a:r>
              <a:rPr lang="ar-SA" sz="2200" u="sng" dirty="0">
                <a:cs typeface="B Nazanin" pitchFamily="2" charset="-78"/>
              </a:rPr>
              <a:t>گودل نشان داد که رويه اثباتي وجود دارد اما هيچ رويه‌اي را ذکر نکرد.</a:t>
            </a:r>
            <a:endParaRPr lang="en-US" sz="2200" u="sng" dirty="0">
              <a:cs typeface="B Nazanin" pitchFamily="2" charset="-78"/>
            </a:endParaRPr>
          </a:p>
        </p:txBody>
      </p:sp>
      <p:graphicFrame>
        <p:nvGraphicFramePr>
          <p:cNvPr id="5122" name="Object 2"/>
          <p:cNvGraphicFramePr>
            <a:graphicFrameLocks noChangeAspect="1"/>
          </p:cNvGraphicFramePr>
          <p:nvPr>
            <p:extLst>
              <p:ext uri="{D42A27DB-BD31-4B8C-83A1-F6EECF244321}">
                <p14:modId xmlns:p14="http://schemas.microsoft.com/office/powerpoint/2010/main" val="3396963919"/>
              </p:ext>
            </p:extLst>
          </p:nvPr>
        </p:nvGraphicFramePr>
        <p:xfrm>
          <a:off x="3419872" y="2410759"/>
          <a:ext cx="3425825" cy="485775"/>
        </p:xfrm>
        <a:graphic>
          <a:graphicData uri="http://schemas.openxmlformats.org/presentationml/2006/ole">
            <mc:AlternateContent xmlns:mc="http://schemas.openxmlformats.org/markup-compatibility/2006">
              <mc:Choice xmlns:v="urn:schemas-microsoft-com:vml" Requires="v">
                <p:oleObj spid="_x0000_s5136" name="Equation" r:id="rId3" imgW="1523880" imgH="215640" progId="Equation.3">
                  <p:embed/>
                </p:oleObj>
              </mc:Choice>
              <mc:Fallback>
                <p:oleObj name="Equation" r:id="rId3" imgW="1523880" imgH="215640" progId="Equation.3">
                  <p:embed/>
                  <p:pic>
                    <p:nvPicPr>
                      <p:cNvPr id="0" name="Picture 2"/>
                      <p:cNvPicPr>
                        <a:picLocks noChangeAspect="1" noChangeArrowheads="1"/>
                      </p:cNvPicPr>
                      <p:nvPr/>
                    </p:nvPicPr>
                    <p:blipFill>
                      <a:blip r:embed="rId4"/>
                      <a:srcRect/>
                      <a:stretch>
                        <a:fillRect/>
                      </a:stretch>
                    </p:blipFill>
                    <p:spPr bwMode="auto">
                      <a:xfrm>
                        <a:off x="3419872" y="2410759"/>
                        <a:ext cx="3425825" cy="485775"/>
                      </a:xfrm>
                      <a:prstGeom prst="rect">
                        <a:avLst/>
                      </a:prstGeom>
                      <a:noFill/>
                      <a:ln>
                        <a:solidFill>
                          <a:srgbClr val="FF0000"/>
                        </a:solidFill>
                      </a:ln>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57752" y="336772"/>
            <a:ext cx="3929089" cy="466281"/>
          </a:xfrm>
          <a:prstGeom prst="rect">
            <a:avLst/>
          </a:prstGeom>
        </p:spPr>
        <p:txBody>
          <a:bodyPr wrap="square">
            <a:spAutoFit/>
          </a:bodyPr>
          <a:lstStyle/>
          <a:p>
            <a:pPr marL="342900" lvl="0" indent="-342900" algn="just">
              <a:lnSpc>
                <a:spcPct val="135000"/>
              </a:lnSpc>
              <a:spcBef>
                <a:spcPct val="50000"/>
              </a:spcBef>
            </a:pPr>
            <a:r>
              <a:rPr lang="ar-SA" b="1" dirty="0">
                <a:solidFill>
                  <a:srgbClr val="FF0000"/>
                </a:solidFill>
                <a:cs typeface="Titr" pitchFamily="2" charset="-78"/>
              </a:rPr>
              <a:t>قوانين استنتاج مربوط به سورها:</a:t>
            </a:r>
            <a:endParaRPr lang="en-US" b="1" dirty="0">
              <a:solidFill>
                <a:srgbClr val="FF0000"/>
              </a:solidFill>
              <a:cs typeface="Titr" pitchFamily="2" charset="-78"/>
            </a:endParaRPr>
          </a:p>
        </p:txBody>
      </p:sp>
      <p:sp>
        <p:nvSpPr>
          <p:cNvPr id="9" name="Rectangle 8"/>
          <p:cNvSpPr/>
          <p:nvPr/>
        </p:nvSpPr>
        <p:spPr>
          <a:xfrm>
            <a:off x="2286000" y="1139143"/>
            <a:ext cx="6500842" cy="4081117"/>
          </a:xfrm>
          <a:prstGeom prst="rect">
            <a:avLst/>
          </a:prstGeom>
        </p:spPr>
        <p:txBody>
          <a:bodyPr wrap="square">
            <a:spAutoFit/>
          </a:bodyPr>
          <a:lstStyle/>
          <a:p>
            <a:pPr marL="342900" indent="-342900" algn="just">
              <a:lnSpc>
                <a:spcPct val="135000"/>
              </a:lnSpc>
            </a:pPr>
            <a:r>
              <a:rPr lang="ar-SA" sz="2400" u="sng" dirty="0" smtClean="0">
                <a:cs typeface="B Nazanin" pitchFamily="2" charset="-78"/>
              </a:rPr>
              <a:t>قوانين استنتاج براي منطق گزاره‌اي:</a:t>
            </a:r>
            <a:endParaRPr lang="en-US" sz="2400" u="sng" dirty="0" smtClean="0">
              <a:cs typeface="B Nazanin" pitchFamily="2" charset="-78"/>
            </a:endParaRPr>
          </a:p>
          <a:p>
            <a:pPr marL="342900" indent="-342900" algn="just">
              <a:lnSpc>
                <a:spcPct val="135000"/>
              </a:lnSpc>
            </a:pPr>
            <a:endParaRPr lang="en-US" sz="2400" u="sng" dirty="0">
              <a:cs typeface="Zar" pitchFamily="2" charset="-78"/>
            </a:endParaRPr>
          </a:p>
          <a:p>
            <a:pPr marL="342900" indent="-342900" algn="just">
              <a:lnSpc>
                <a:spcPct val="135000"/>
              </a:lnSpc>
            </a:pPr>
            <a:endParaRPr lang="en-US" sz="2400" u="sng" dirty="0" smtClean="0">
              <a:cs typeface="Zar" pitchFamily="2" charset="-78"/>
            </a:endParaRPr>
          </a:p>
          <a:p>
            <a:pPr marL="2171700" lvl="4" indent="-342900" algn="l" rtl="0">
              <a:lnSpc>
                <a:spcPct val="135000"/>
              </a:lnSpc>
              <a:buClr>
                <a:srgbClr val="7F5429"/>
              </a:buClr>
              <a:buFontTx/>
              <a:buAutoNum type="arabicPeriod"/>
            </a:pPr>
            <a:r>
              <a:rPr lang="en-US" sz="2400" dirty="0" smtClean="0">
                <a:cs typeface="Zar" pitchFamily="2" charset="-78"/>
              </a:rPr>
              <a:t>Modus Ponens</a:t>
            </a:r>
          </a:p>
          <a:p>
            <a:pPr marL="2171700" lvl="4" indent="-342900" algn="l" rtl="0">
              <a:lnSpc>
                <a:spcPct val="135000"/>
              </a:lnSpc>
              <a:buClr>
                <a:srgbClr val="7F5429"/>
              </a:buClr>
              <a:buFontTx/>
              <a:buAutoNum type="arabicPeriod"/>
            </a:pPr>
            <a:r>
              <a:rPr lang="en-US" sz="2400" dirty="0" smtClean="0">
                <a:cs typeface="Zar" pitchFamily="2" charset="-78"/>
              </a:rPr>
              <a:t>And – Elimination</a:t>
            </a:r>
          </a:p>
          <a:p>
            <a:pPr marL="2171700" lvl="4" indent="-342900" algn="l" rtl="0">
              <a:lnSpc>
                <a:spcPct val="135000"/>
              </a:lnSpc>
              <a:buClr>
                <a:srgbClr val="7F5429"/>
              </a:buClr>
              <a:buFontTx/>
              <a:buAutoNum type="arabicPeriod"/>
            </a:pPr>
            <a:r>
              <a:rPr lang="en-US" sz="2400" dirty="0" smtClean="0">
                <a:cs typeface="Zar" pitchFamily="2" charset="-78"/>
              </a:rPr>
              <a:t>And – Introduction</a:t>
            </a:r>
          </a:p>
          <a:p>
            <a:pPr marL="2171700" lvl="4" indent="-342900" algn="l" rtl="0">
              <a:lnSpc>
                <a:spcPct val="135000"/>
              </a:lnSpc>
              <a:buClr>
                <a:srgbClr val="7F5429"/>
              </a:buClr>
              <a:buFontTx/>
              <a:buAutoNum type="arabicPeriod"/>
            </a:pPr>
            <a:r>
              <a:rPr lang="en-US" sz="2400" dirty="0" smtClean="0">
                <a:cs typeface="Zar" pitchFamily="2" charset="-78"/>
              </a:rPr>
              <a:t>Or – Introduction</a:t>
            </a:r>
          </a:p>
          <a:p>
            <a:pPr marL="2171700" lvl="4" indent="-342900" algn="l" rtl="0">
              <a:lnSpc>
                <a:spcPct val="135000"/>
              </a:lnSpc>
              <a:buClr>
                <a:srgbClr val="7F5429"/>
              </a:buClr>
              <a:buFontTx/>
              <a:buAutoNum type="arabicPeriod"/>
            </a:pPr>
            <a:r>
              <a:rPr lang="en-US" sz="2400" dirty="0" smtClean="0">
                <a:cs typeface="Zar" pitchFamily="2" charset="-78"/>
              </a:rPr>
              <a:t>Resolution</a:t>
            </a:r>
            <a:endParaRPr lang="en-US" sz="2400" dirty="0">
              <a:cs typeface="Za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57422" y="357166"/>
            <a:ext cx="6443679" cy="3505575"/>
          </a:xfrm>
          <a:prstGeom prst="rect">
            <a:avLst/>
          </a:prstGeom>
          <a:noFill/>
          <a:ln w="9525">
            <a:noFill/>
            <a:miter lim="800000"/>
            <a:headEnd/>
            <a:tailEnd/>
          </a:ln>
          <a:effectLst/>
        </p:spPr>
        <p:txBody>
          <a:bodyPr wrap="square">
            <a:spAutoFit/>
          </a:bodyPr>
          <a:lstStyle/>
          <a:p>
            <a:pPr algn="just">
              <a:lnSpc>
                <a:spcPct val="135000"/>
              </a:lnSpc>
              <a:spcBef>
                <a:spcPct val="50000"/>
              </a:spcBef>
            </a:pPr>
            <a:r>
              <a:rPr lang="ar-SA" sz="2000" dirty="0">
                <a:cs typeface="B Nazanin" pitchFamily="2" charset="-78"/>
              </a:rPr>
              <a:t>استلزام در منطق مرتبه اول، نيمه تصميم‌پذير </a:t>
            </a:r>
            <a:r>
              <a:rPr lang="en-US" sz="2400" dirty="0">
                <a:solidFill>
                  <a:srgbClr val="FF0000"/>
                </a:solidFill>
                <a:cs typeface="B Nazanin" pitchFamily="2" charset="-78"/>
              </a:rPr>
              <a:t>(</a:t>
            </a:r>
            <a:r>
              <a:rPr lang="en-US" sz="2400" dirty="0" err="1">
                <a:solidFill>
                  <a:srgbClr val="FF0000"/>
                </a:solidFill>
                <a:cs typeface="B Nazanin" pitchFamily="2" charset="-78"/>
              </a:rPr>
              <a:t>Semidecidable</a:t>
            </a:r>
            <a:r>
              <a:rPr lang="en-US" sz="2400" dirty="0">
                <a:solidFill>
                  <a:srgbClr val="FF0000"/>
                </a:solidFill>
                <a:cs typeface="B Nazanin" pitchFamily="2" charset="-78"/>
              </a:rPr>
              <a:t>)</a:t>
            </a:r>
            <a:r>
              <a:rPr lang="ar-SA" sz="2400" dirty="0">
                <a:solidFill>
                  <a:srgbClr val="FF0000"/>
                </a:solidFill>
                <a:cs typeface="B Nazanin" pitchFamily="2" charset="-78"/>
              </a:rPr>
              <a:t> </a:t>
            </a:r>
            <a:r>
              <a:rPr lang="ar-SA" sz="2000" dirty="0">
                <a:cs typeface="B Nazanin" pitchFamily="2" charset="-78"/>
              </a:rPr>
              <a:t>بنابراين مي‌توانيم نشان دهيم که جملات از پيش‌فرضيات تبعيت مي‌کنند، اما هميشه نمي‌توانيم نشان دهيم که آنها از پيش‌فرضيات تبعيت نمي‌کنند</a:t>
            </a:r>
            <a:r>
              <a:rPr lang="fa-IR" sz="2000" dirty="0" smtClean="0">
                <a:cs typeface="B Nazanin" pitchFamily="2" charset="-78"/>
              </a:rPr>
              <a:t>.</a:t>
            </a:r>
          </a:p>
          <a:p>
            <a:pPr algn="just">
              <a:lnSpc>
                <a:spcPct val="135000"/>
              </a:lnSpc>
              <a:spcBef>
                <a:spcPct val="50000"/>
              </a:spcBef>
            </a:pPr>
            <a:endParaRPr lang="fa-IR" sz="2000" dirty="0">
              <a:cs typeface="B Nazanin" pitchFamily="2" charset="-78"/>
            </a:endParaRPr>
          </a:p>
          <a:p>
            <a:pPr algn="just">
              <a:lnSpc>
                <a:spcPct val="135000"/>
              </a:lnSpc>
              <a:spcBef>
                <a:spcPct val="50000"/>
              </a:spcBef>
            </a:pPr>
            <a:r>
              <a:rPr lang="ar-SA" sz="2000" dirty="0">
                <a:cs typeface="B Nazanin" pitchFamily="2" charset="-78"/>
              </a:rPr>
              <a:t>به‌عنوان يک فرضيه، سازگا</a:t>
            </a:r>
            <a:r>
              <a:rPr lang="fa-IR" sz="2000" dirty="0">
                <a:cs typeface="B Nazanin" pitchFamily="2" charset="-78"/>
              </a:rPr>
              <a:t>ر</a:t>
            </a:r>
            <a:r>
              <a:rPr lang="ar-SA" sz="2000" dirty="0">
                <a:cs typeface="B Nazanin" pitchFamily="2" charset="-78"/>
              </a:rPr>
              <a:t>ي </a:t>
            </a:r>
            <a:r>
              <a:rPr lang="en-US" sz="2400" dirty="0">
                <a:solidFill>
                  <a:srgbClr val="FF0000"/>
                </a:solidFill>
                <a:cs typeface="B Titr" pitchFamily="2" charset="-78"/>
              </a:rPr>
              <a:t>(consistency)</a:t>
            </a:r>
            <a:r>
              <a:rPr lang="ar-SA" sz="2400" dirty="0">
                <a:solidFill>
                  <a:srgbClr val="FF0000"/>
                </a:solidFill>
                <a:cs typeface="B Titr" pitchFamily="2" charset="-78"/>
              </a:rPr>
              <a:t> </a:t>
            </a:r>
            <a:r>
              <a:rPr lang="ar-SA" sz="2000" dirty="0">
                <a:cs typeface="B Nazanin" pitchFamily="2" charset="-78"/>
              </a:rPr>
              <a:t>مجموعه جملات (سؤالي در مورد وجود راه‌حلي براي تبديل تمام جملات به جملات درست) نيز نيمه تصميم‌پذير است.</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57422" y="500042"/>
            <a:ext cx="6329378" cy="3914918"/>
          </a:xfrm>
          <a:prstGeom prst="rect">
            <a:avLst/>
          </a:prstGeom>
          <a:noFill/>
          <a:ln w="9525">
            <a:noFill/>
            <a:miter lim="800000"/>
            <a:headEnd/>
            <a:tailEnd/>
          </a:ln>
          <a:effectLst/>
        </p:spPr>
        <p:txBody>
          <a:bodyPr wrap="square">
            <a:spAutoFit/>
          </a:bodyPr>
          <a:lstStyle/>
          <a:p>
            <a:pPr algn="just">
              <a:lnSpc>
                <a:spcPct val="135000"/>
              </a:lnSpc>
            </a:pPr>
            <a:r>
              <a:rPr lang="en-US" sz="2400" b="1" dirty="0">
                <a:solidFill>
                  <a:srgbClr val="FF0000"/>
                </a:solidFill>
                <a:cs typeface="B Titr" pitchFamily="2" charset="-78"/>
              </a:rPr>
              <a:t>Resolution</a:t>
            </a:r>
            <a:r>
              <a:rPr lang="ar-SA" sz="2400" b="1" dirty="0">
                <a:solidFill>
                  <a:srgbClr val="FF0000"/>
                </a:solidFill>
                <a:cs typeface="B Titr" pitchFamily="2" charset="-78"/>
              </a:rPr>
              <a:t>: يک رويه استنتاج </a:t>
            </a:r>
            <a:r>
              <a:rPr lang="ar-SA" sz="2400" b="1" dirty="0" smtClean="0">
                <a:solidFill>
                  <a:srgbClr val="FF0000"/>
                </a:solidFill>
                <a:cs typeface="B Titr" pitchFamily="2" charset="-78"/>
              </a:rPr>
              <a:t>کامل</a:t>
            </a:r>
            <a:endParaRPr lang="en-US" sz="2400" b="1" dirty="0" smtClean="0">
              <a:solidFill>
                <a:srgbClr val="FF0000"/>
              </a:solidFill>
              <a:cs typeface="B Titr" pitchFamily="2" charset="-78"/>
            </a:endParaRPr>
          </a:p>
          <a:p>
            <a:pPr algn="just">
              <a:lnSpc>
                <a:spcPct val="135000"/>
              </a:lnSpc>
            </a:pPr>
            <a:endParaRPr lang="en-US" sz="2000" b="1" dirty="0">
              <a:solidFill>
                <a:srgbClr val="7F5429"/>
              </a:solidFill>
              <a:cs typeface="B Nazanin" pitchFamily="2" charset="-78"/>
            </a:endParaRPr>
          </a:p>
          <a:p>
            <a:pPr algn="just">
              <a:lnSpc>
                <a:spcPct val="135000"/>
              </a:lnSpc>
            </a:pPr>
            <a:endParaRPr lang="fa-IR" sz="2000" b="1" dirty="0">
              <a:solidFill>
                <a:srgbClr val="7F5429"/>
              </a:solidFill>
              <a:cs typeface="B Nazanin" pitchFamily="2" charset="-78"/>
            </a:endParaRPr>
          </a:p>
          <a:p>
            <a:pPr algn="just">
              <a:lnSpc>
                <a:spcPct val="135000"/>
              </a:lnSpc>
            </a:pPr>
            <a:r>
              <a:rPr lang="ar-SA" sz="2000" dirty="0">
                <a:cs typeface="B Nazanin" pitchFamily="2" charset="-78"/>
              </a:rPr>
              <a:t>از دو ترکيب شرطي مي‌توانيم ترکيب سومي را مشتق کنيم که پيش‌فرض اولي را به نتيجه دومي متصل مي‌کند.</a:t>
            </a:r>
            <a:endParaRPr lang="en-US" sz="2000" dirty="0">
              <a:cs typeface="B Nazanin" pitchFamily="2" charset="-78"/>
            </a:endParaRPr>
          </a:p>
          <a:p>
            <a:pPr algn="just">
              <a:lnSpc>
                <a:spcPct val="135000"/>
              </a:lnSpc>
            </a:pPr>
            <a:endParaRPr lang="en-US" sz="2000" dirty="0">
              <a:cs typeface="B Nazanin" pitchFamily="2" charset="-78"/>
            </a:endParaRPr>
          </a:p>
          <a:p>
            <a:pPr algn="just">
              <a:lnSpc>
                <a:spcPct val="135000"/>
              </a:lnSpc>
            </a:pPr>
            <a:r>
              <a:rPr lang="en-US" sz="2000" dirty="0">
                <a:cs typeface="B Nazanin" pitchFamily="2" charset="-78"/>
              </a:rPr>
              <a:t>Modus Ponens</a:t>
            </a:r>
            <a:r>
              <a:rPr lang="ar-SA" sz="2000" dirty="0">
                <a:cs typeface="B Nazanin" pitchFamily="2" charset="-78"/>
              </a:rPr>
              <a:t> به ما اجازه استخراج ترکيب شرطي جديد را نمي‌دهد و فقط نتايج اتمي را استخراج مي‌کند. از اين رو قانون </a:t>
            </a:r>
            <a:r>
              <a:rPr lang="en-US" sz="2000" dirty="0">
                <a:cs typeface="B Nazanin" pitchFamily="2" charset="-78"/>
              </a:rPr>
              <a:t>resolution</a:t>
            </a:r>
            <a:r>
              <a:rPr lang="ar-SA" sz="2000" dirty="0">
                <a:cs typeface="B Nazanin" pitchFamily="2" charset="-78"/>
              </a:rPr>
              <a:t> قدرتمندتر از </a:t>
            </a:r>
            <a:r>
              <a:rPr lang="en-US" sz="2000" dirty="0">
                <a:cs typeface="B Nazanin" pitchFamily="2" charset="-78"/>
              </a:rPr>
              <a:t>Modus Ponens</a:t>
            </a:r>
            <a:r>
              <a:rPr lang="ar-SA" sz="2000" dirty="0">
                <a:cs typeface="B Nazanin" pitchFamily="2" charset="-78"/>
              </a:rPr>
              <a:t> است.</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71736" y="214290"/>
            <a:ext cx="6221428" cy="4247317"/>
          </a:xfrm>
          <a:prstGeom prst="rect">
            <a:avLst/>
          </a:prstGeom>
          <a:noFill/>
          <a:ln w="9525">
            <a:noFill/>
            <a:miter lim="800000"/>
            <a:headEnd/>
            <a:tailEnd/>
          </a:ln>
          <a:effectLst/>
        </p:spPr>
        <p:txBody>
          <a:bodyPr wrap="square">
            <a:spAutoFit/>
          </a:bodyPr>
          <a:lstStyle/>
          <a:p>
            <a:pPr algn="just">
              <a:lnSpc>
                <a:spcPct val="135000"/>
              </a:lnSpc>
            </a:pPr>
            <a:r>
              <a:rPr lang="ar-SA" sz="2000" b="1" dirty="0">
                <a:solidFill>
                  <a:srgbClr val="FF0000"/>
                </a:solidFill>
                <a:cs typeface="B Titr" pitchFamily="2" charset="-78"/>
              </a:rPr>
              <a:t>قانون استنتاج </a:t>
            </a:r>
            <a:r>
              <a:rPr lang="en-US" sz="2000" b="1" dirty="0">
                <a:solidFill>
                  <a:srgbClr val="FF0000"/>
                </a:solidFill>
                <a:cs typeface="B Titr" pitchFamily="2" charset="-78"/>
              </a:rPr>
              <a:t>resolution</a:t>
            </a:r>
            <a:r>
              <a:rPr lang="fa-IR" sz="2000" b="1" dirty="0">
                <a:solidFill>
                  <a:srgbClr val="FF0000"/>
                </a:solidFill>
                <a:cs typeface="B Titr" pitchFamily="2" charset="-78"/>
              </a:rPr>
              <a:t>:</a:t>
            </a:r>
          </a:p>
          <a:p>
            <a:pPr algn="just">
              <a:lnSpc>
                <a:spcPct val="135000"/>
              </a:lnSpc>
            </a:pPr>
            <a:endParaRPr lang="fa-IR" sz="2000" b="1" dirty="0">
              <a:solidFill>
                <a:srgbClr val="7F5429"/>
              </a:solidFill>
              <a:cs typeface="B Nazanin" pitchFamily="2" charset="-78"/>
            </a:endParaRPr>
          </a:p>
          <a:p>
            <a:pPr algn="just">
              <a:lnSpc>
                <a:spcPct val="135000"/>
              </a:lnSpc>
            </a:pPr>
            <a:r>
              <a:rPr lang="ar-SA" sz="2000" dirty="0">
                <a:cs typeface="B Nazanin" pitchFamily="2" charset="-78"/>
              </a:rPr>
              <a:t>در فرم ساده قانون </a:t>
            </a:r>
            <a:r>
              <a:rPr lang="en-US" sz="2000" dirty="0">
                <a:cs typeface="B Nazanin" pitchFamily="2" charset="-78"/>
              </a:rPr>
              <a:t>resolution</a:t>
            </a:r>
            <a:r>
              <a:rPr lang="ar-SA" sz="2000" dirty="0">
                <a:cs typeface="B Nazanin" pitchFamily="2" charset="-78"/>
              </a:rPr>
              <a:t>، پيش‌فرضيات داراي دقيقاً دو ترکيب فصلي هستند. ما مي‌توانيم اين قانون را براي دو ترکيب فصلي به هر طولي وسعت بخشيم، که اگر يکي از قسمت‌هاي ترکيب فصلي در يک</a:t>
            </a:r>
            <a:r>
              <a:rPr lang="en-US" sz="2000" dirty="0">
                <a:cs typeface="B Nazanin" pitchFamily="2" charset="-78"/>
              </a:rPr>
              <a:t>clause(</a:t>
            </a:r>
            <a:r>
              <a:rPr lang="en-US" sz="2000" dirty="0" err="1">
                <a:cs typeface="B Nazanin" pitchFamily="2" charset="-78"/>
              </a:rPr>
              <a:t>Pj</a:t>
            </a:r>
            <a:r>
              <a:rPr lang="en-US" sz="2000" dirty="0">
                <a:cs typeface="B Nazanin" pitchFamily="2" charset="-78"/>
              </a:rPr>
              <a:t>) </a:t>
            </a:r>
            <a:r>
              <a:rPr lang="fa-IR" sz="2000" dirty="0">
                <a:cs typeface="B Nazanin" pitchFamily="2" charset="-78"/>
              </a:rPr>
              <a:t> </a:t>
            </a:r>
            <a:r>
              <a:rPr lang="ar-SA" sz="2000" dirty="0">
                <a:cs typeface="B Nazanin" pitchFamily="2" charset="-78"/>
              </a:rPr>
              <a:t>با نقيض قسمت ديگر ترکيب فصلي </a:t>
            </a:r>
            <a:r>
              <a:rPr lang="en-US" sz="2000" dirty="0">
                <a:cs typeface="B Nazanin" pitchFamily="2" charset="-78"/>
              </a:rPr>
              <a:t>(</a:t>
            </a:r>
            <a:r>
              <a:rPr lang="en-US" sz="2000" dirty="0" err="1">
                <a:cs typeface="B Nazanin" pitchFamily="2" charset="-78"/>
              </a:rPr>
              <a:t>qk</a:t>
            </a:r>
            <a:r>
              <a:rPr lang="en-US" sz="2000" dirty="0">
                <a:cs typeface="B Nazanin" pitchFamily="2" charset="-78"/>
              </a:rPr>
              <a:t>)</a:t>
            </a:r>
            <a:r>
              <a:rPr lang="ar-SA" sz="2000" dirty="0">
                <a:cs typeface="B Nazanin" pitchFamily="2" charset="-78"/>
              </a:rPr>
              <a:t> يکسان باشند، سپس ترکيب فصلي از تمام قسمت‌ها استنتاج مي‌شود</a:t>
            </a:r>
            <a:r>
              <a:rPr lang="fa-IR" sz="2000" dirty="0">
                <a:cs typeface="B Nazanin" pitchFamily="2" charset="-78"/>
              </a:rPr>
              <a:t> بغير از آن دو</a:t>
            </a:r>
            <a:r>
              <a:rPr lang="fa-IR" sz="2000" dirty="0" smtClean="0">
                <a:cs typeface="B Nazanin" pitchFamily="2" charset="-78"/>
              </a:rPr>
              <a:t>:</a:t>
            </a:r>
          </a:p>
          <a:p>
            <a:pPr algn="just">
              <a:lnSpc>
                <a:spcPct val="135000"/>
              </a:lnSpc>
            </a:pPr>
            <a:endParaRPr lang="fa-IR" sz="2000" dirty="0">
              <a:cs typeface="B Nazanin" pitchFamily="2" charset="-78"/>
            </a:endParaRPr>
          </a:p>
          <a:p>
            <a:pPr algn="just">
              <a:lnSpc>
                <a:spcPct val="135000"/>
              </a:lnSpc>
              <a:buClr>
                <a:srgbClr val="7F5429"/>
              </a:buClr>
              <a:buFont typeface="Wingdings" pitchFamily="2" charset="2"/>
              <a:buChar char="q"/>
            </a:pPr>
            <a:r>
              <a:rPr lang="en-US" sz="2000" dirty="0">
                <a:cs typeface="B Nazanin" pitchFamily="2" charset="-78"/>
              </a:rPr>
              <a:t>Resolution </a:t>
            </a:r>
            <a:r>
              <a:rPr lang="fa-IR" sz="2000" dirty="0">
                <a:cs typeface="B Nazanin" pitchFamily="2" charset="-78"/>
              </a:rPr>
              <a:t> تعميم يافته (ترکيبات فصلي)</a:t>
            </a:r>
          </a:p>
          <a:p>
            <a:pPr algn="just">
              <a:lnSpc>
                <a:spcPct val="135000"/>
              </a:lnSpc>
              <a:buClr>
                <a:srgbClr val="7F5429"/>
              </a:buClr>
              <a:buFont typeface="Wingdings" pitchFamily="2" charset="2"/>
              <a:buChar char="q"/>
            </a:pPr>
            <a:r>
              <a:rPr lang="fa-IR" sz="2000" dirty="0">
                <a:cs typeface="B Nazanin" pitchFamily="2" charset="-78"/>
              </a:rPr>
              <a:t> </a:t>
            </a:r>
            <a:r>
              <a:rPr lang="en-US" sz="2000" dirty="0">
                <a:cs typeface="B Nazanin" pitchFamily="2" charset="-78"/>
              </a:rPr>
              <a:t>Resolution</a:t>
            </a:r>
            <a:r>
              <a:rPr lang="fa-IR" sz="2000" dirty="0">
                <a:cs typeface="B Nazanin" pitchFamily="2" charset="-78"/>
              </a:rPr>
              <a:t> تعميمي يافته (ترکيبات شرطي)</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143240" y="500042"/>
            <a:ext cx="5708662" cy="4579715"/>
          </a:xfrm>
          <a:prstGeom prst="rect">
            <a:avLst/>
          </a:prstGeom>
          <a:noFill/>
          <a:ln w="9525">
            <a:noFill/>
            <a:miter lim="800000"/>
            <a:headEnd/>
            <a:tailEnd/>
          </a:ln>
        </p:spPr>
        <p:txBody>
          <a:bodyPr wrap="square">
            <a:spAutoFit/>
          </a:bodyPr>
          <a:lstStyle/>
          <a:p>
            <a:pPr algn="just">
              <a:lnSpc>
                <a:spcPct val="135000"/>
              </a:lnSpc>
            </a:pPr>
            <a:r>
              <a:rPr lang="en-US" sz="2400" u="sng" dirty="0">
                <a:solidFill>
                  <a:srgbClr val="FF0000"/>
                </a:solidFill>
                <a:cs typeface="B Titr" pitchFamily="2" charset="-78"/>
              </a:rPr>
              <a:t>Resolution</a:t>
            </a:r>
            <a:r>
              <a:rPr lang="ar-SA" sz="2400" u="sng" dirty="0">
                <a:solidFill>
                  <a:srgbClr val="FF0000"/>
                </a:solidFill>
                <a:cs typeface="B Titr" pitchFamily="2" charset="-78"/>
              </a:rPr>
              <a:t>‌تعميم يافته (ترکيبات فصلي</a:t>
            </a:r>
            <a:r>
              <a:rPr lang="ar-SA" sz="2400" u="sng" dirty="0" smtClean="0">
                <a:solidFill>
                  <a:srgbClr val="FF0000"/>
                </a:solidFill>
                <a:cs typeface="B Titr" pitchFamily="2" charset="-78"/>
              </a:rPr>
              <a:t>):</a:t>
            </a:r>
            <a:endParaRPr lang="en-US" sz="2400" u="sng" dirty="0" smtClean="0">
              <a:solidFill>
                <a:srgbClr val="FF0000"/>
              </a:solidFill>
              <a:cs typeface="B Titr" pitchFamily="2" charset="-78"/>
            </a:endParaRPr>
          </a:p>
          <a:p>
            <a:pPr algn="just">
              <a:lnSpc>
                <a:spcPct val="135000"/>
              </a:lnSpc>
            </a:pPr>
            <a:endParaRPr lang="fa-IR" sz="2400" u="sng" dirty="0">
              <a:solidFill>
                <a:srgbClr val="7F5429"/>
              </a:solidFill>
              <a:cs typeface="Zar" pitchFamily="2" charset="-78"/>
            </a:endParaRPr>
          </a:p>
          <a:p>
            <a:pPr algn="just">
              <a:lnSpc>
                <a:spcPct val="135000"/>
              </a:lnSpc>
            </a:pPr>
            <a:r>
              <a:rPr lang="ar-SA" sz="2400" dirty="0">
                <a:cs typeface="Zar" pitchFamily="2" charset="-78"/>
              </a:rPr>
              <a:t>براي </a:t>
            </a:r>
            <a:r>
              <a:rPr lang="en-US" sz="2400" dirty="0">
                <a:cs typeface="Zar" pitchFamily="2" charset="-78"/>
              </a:rPr>
              <a:t>P</a:t>
            </a:r>
            <a:r>
              <a:rPr lang="en-US" sz="2400" baseline="-25000" dirty="0">
                <a:cs typeface="Zar" pitchFamily="2" charset="-78"/>
              </a:rPr>
              <a:t>i</a:t>
            </a:r>
            <a:r>
              <a:rPr lang="fa-IR" sz="2400" dirty="0">
                <a:cs typeface="Zar" pitchFamily="2" charset="-78"/>
              </a:rPr>
              <a:t> و </a:t>
            </a:r>
            <a:r>
              <a:rPr lang="en-US" sz="2400" dirty="0" err="1">
                <a:cs typeface="Zar" pitchFamily="2" charset="-78"/>
              </a:rPr>
              <a:t>q</a:t>
            </a:r>
            <a:r>
              <a:rPr lang="en-US" sz="2400" baseline="-25000" dirty="0" err="1">
                <a:cs typeface="Zar" pitchFamily="2" charset="-78"/>
              </a:rPr>
              <a:t>i</a:t>
            </a:r>
            <a:r>
              <a:rPr lang="ar-SA" sz="2400" dirty="0">
                <a:cs typeface="Zar" pitchFamily="2" charset="-78"/>
              </a:rPr>
              <a:t> فرضي که </a:t>
            </a:r>
            <a:r>
              <a:rPr lang="en-US" sz="2400" dirty="0">
                <a:cs typeface="Zar" pitchFamily="2" charset="-78"/>
              </a:rPr>
              <a:t>UNIFY (</a:t>
            </a:r>
            <a:r>
              <a:rPr lang="en-US" sz="2400" dirty="0" err="1">
                <a:cs typeface="Zar" pitchFamily="2" charset="-78"/>
              </a:rPr>
              <a:t>P</a:t>
            </a:r>
            <a:r>
              <a:rPr lang="en-US" sz="2400" baseline="-25000" dirty="0" err="1">
                <a:cs typeface="Zar" pitchFamily="2" charset="-78"/>
              </a:rPr>
              <a:t>j</a:t>
            </a:r>
            <a:r>
              <a:rPr lang="en-US" sz="2400" dirty="0">
                <a:cs typeface="Zar" pitchFamily="2" charset="-78"/>
              </a:rPr>
              <a:t> </a:t>
            </a:r>
            <a:r>
              <a:rPr lang="en-US" sz="2400" dirty="0">
                <a:cs typeface="Arial" pitchFamily="34" charset="0"/>
              </a:rPr>
              <a:t>¬ </a:t>
            </a:r>
            <a:r>
              <a:rPr lang="en-US" sz="2400" dirty="0" err="1">
                <a:cs typeface="Arial" pitchFamily="34" charset="0"/>
              </a:rPr>
              <a:t>q</a:t>
            </a:r>
            <a:r>
              <a:rPr lang="en-US" sz="2400" baseline="-25000" dirty="0" err="1">
                <a:cs typeface="Arial" pitchFamily="34" charset="0"/>
              </a:rPr>
              <a:t>k</a:t>
            </a:r>
            <a:r>
              <a:rPr lang="en-US" sz="2400" dirty="0">
                <a:cs typeface="Arial" pitchFamily="34" charset="0"/>
              </a:rPr>
              <a:t>)=</a:t>
            </a:r>
            <a:r>
              <a:rPr lang="el-GR" sz="2400" dirty="0">
                <a:cs typeface="Arial" pitchFamily="34" charset="0"/>
              </a:rPr>
              <a:t>θ</a:t>
            </a:r>
          </a:p>
          <a:p>
            <a:pPr algn="just">
              <a:lnSpc>
                <a:spcPct val="135000"/>
              </a:lnSpc>
            </a:pPr>
            <a:endParaRPr lang="en-US" sz="2400" dirty="0">
              <a:cs typeface="Zar" pitchFamily="2" charset="-78"/>
            </a:endParaRPr>
          </a:p>
          <a:p>
            <a:pPr algn="just">
              <a:lnSpc>
                <a:spcPct val="135000"/>
              </a:lnSpc>
            </a:pPr>
            <a:endParaRPr lang="en-US" sz="2400" dirty="0">
              <a:cs typeface="Zar" pitchFamily="2" charset="-78"/>
            </a:endParaRPr>
          </a:p>
          <a:p>
            <a:pPr algn="just">
              <a:lnSpc>
                <a:spcPct val="135000"/>
              </a:lnSpc>
            </a:pPr>
            <a:endParaRPr lang="en-US" sz="2400" dirty="0">
              <a:cs typeface="Zar" pitchFamily="2" charset="-78"/>
            </a:endParaRPr>
          </a:p>
          <a:p>
            <a:pPr algn="just">
              <a:lnSpc>
                <a:spcPct val="135000"/>
              </a:lnSpc>
            </a:pPr>
            <a:endParaRPr lang="fa-IR" sz="2400" dirty="0">
              <a:cs typeface="Zar" pitchFamily="2" charset="-78"/>
            </a:endParaRPr>
          </a:p>
          <a:p>
            <a:pPr algn="just">
              <a:lnSpc>
                <a:spcPct val="135000"/>
              </a:lnSpc>
            </a:pPr>
            <a:r>
              <a:rPr lang="ar-SA" sz="2400" dirty="0">
                <a:cs typeface="B Nazanin" pitchFamily="2" charset="-78"/>
              </a:rPr>
              <a:t>معادلاً، مي‌توانيم اين عبارت را به صورت ترکيب شرطي بنويسيم.</a:t>
            </a:r>
            <a:endParaRPr lang="en-US" sz="2400" dirty="0">
              <a:cs typeface="B Nazanin" pitchFamily="2" charset="-78"/>
            </a:endParaRPr>
          </a:p>
        </p:txBody>
      </p:sp>
      <p:grpSp>
        <p:nvGrpSpPr>
          <p:cNvPr id="3" name="Group 3"/>
          <p:cNvGrpSpPr>
            <a:grpSpLocks/>
          </p:cNvGrpSpPr>
          <p:nvPr/>
        </p:nvGrpSpPr>
        <p:grpSpPr bwMode="auto">
          <a:xfrm>
            <a:off x="1500166" y="1857364"/>
            <a:ext cx="7500990" cy="1660525"/>
            <a:chOff x="249" y="1803"/>
            <a:chExt cx="4990" cy="1046"/>
          </a:xfrm>
        </p:grpSpPr>
        <p:graphicFrame>
          <p:nvGraphicFramePr>
            <p:cNvPr id="4" name="Object 4"/>
            <p:cNvGraphicFramePr>
              <a:graphicFrameLocks noChangeAspect="1"/>
            </p:cNvGraphicFramePr>
            <p:nvPr/>
          </p:nvGraphicFramePr>
          <p:xfrm>
            <a:off x="1710" y="1803"/>
            <a:ext cx="1949" cy="1046"/>
          </p:xfrm>
          <a:graphic>
            <a:graphicData uri="http://schemas.openxmlformats.org/presentationml/2006/ole">
              <mc:AlternateContent xmlns:mc="http://schemas.openxmlformats.org/markup-compatibility/2006">
                <mc:Choice xmlns:v="urn:schemas-microsoft-com:vml" Requires="v">
                  <p:oleObj spid="_x0000_s35870" name="Equation" r:id="rId3" imgW="1714320" imgH="1117440" progId="Equation.3">
                    <p:embed/>
                  </p:oleObj>
                </mc:Choice>
                <mc:Fallback>
                  <p:oleObj name="Equation" r:id="rId3" imgW="1714320" imgH="11174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 y="1803"/>
                          <a:ext cx="1949" cy="10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ine 5"/>
            <p:cNvSpPr>
              <a:spLocks noChangeShapeType="1"/>
            </p:cNvSpPr>
            <p:nvPr/>
          </p:nvSpPr>
          <p:spPr bwMode="auto">
            <a:xfrm>
              <a:off x="340" y="2387"/>
              <a:ext cx="4853" cy="0"/>
            </a:xfrm>
            <a:prstGeom prst="line">
              <a:avLst/>
            </a:prstGeom>
            <a:noFill/>
            <a:ln w="9525">
              <a:solidFill>
                <a:srgbClr val="00B050"/>
              </a:solidFill>
              <a:round/>
              <a:headEnd/>
              <a:tailEnd/>
            </a:ln>
          </p:spPr>
          <p:txBody>
            <a:bodyPr/>
            <a:lstStyle/>
            <a:p>
              <a:endParaRPr lang="fa-IR"/>
            </a:p>
          </p:txBody>
        </p:sp>
        <p:graphicFrame>
          <p:nvGraphicFramePr>
            <p:cNvPr id="6" name="Object 6"/>
            <p:cNvGraphicFramePr>
              <a:graphicFrameLocks noChangeAspect="1"/>
            </p:cNvGraphicFramePr>
            <p:nvPr/>
          </p:nvGraphicFramePr>
          <p:xfrm>
            <a:off x="249" y="2387"/>
            <a:ext cx="4990" cy="327"/>
          </p:xfrm>
          <a:graphic>
            <a:graphicData uri="http://schemas.openxmlformats.org/presentationml/2006/ole">
              <mc:AlternateContent xmlns:mc="http://schemas.openxmlformats.org/markup-compatibility/2006">
                <mc:Choice xmlns:v="urn:schemas-microsoft-com:vml" Requires="v">
                  <p:oleObj spid="_x0000_s35871" name="Equation" r:id="rId5" imgW="3682800" imgH="241200" progId="Equation.3">
                    <p:embed/>
                  </p:oleObj>
                </mc:Choice>
                <mc:Fallback>
                  <p:oleObj name="Equation" r:id="rId5" imgW="3682800" imgH="241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 y="2387"/>
                          <a:ext cx="4990"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42962" y="357165"/>
            <a:ext cx="8115300" cy="2769989"/>
          </a:xfrm>
          <a:prstGeom prst="rect">
            <a:avLst/>
          </a:prstGeom>
          <a:noFill/>
          <a:ln w="9525">
            <a:noFill/>
            <a:miter lim="800000"/>
            <a:headEnd/>
            <a:tailEnd/>
          </a:ln>
        </p:spPr>
        <p:txBody>
          <a:bodyPr wrap="square">
            <a:spAutoFit/>
          </a:bodyPr>
          <a:lstStyle/>
          <a:p>
            <a:pPr algn="r">
              <a:lnSpc>
                <a:spcPct val="135000"/>
              </a:lnSpc>
            </a:pPr>
            <a:r>
              <a:rPr lang="en-US" sz="2400" u="sng" dirty="0">
                <a:solidFill>
                  <a:srgbClr val="FF0000"/>
                </a:solidFill>
                <a:cs typeface="B Titr" pitchFamily="2" charset="-78"/>
              </a:rPr>
              <a:t>Resolution</a:t>
            </a:r>
            <a:r>
              <a:rPr lang="ar-SA" sz="2400" u="sng" dirty="0">
                <a:solidFill>
                  <a:srgbClr val="FF0000"/>
                </a:solidFill>
                <a:cs typeface="B Titr" pitchFamily="2" charset="-78"/>
              </a:rPr>
              <a:t> تعميم يافته (ترکيبات شرطي</a:t>
            </a:r>
            <a:r>
              <a:rPr lang="ar-SA" sz="2400" u="sng" dirty="0" smtClean="0">
                <a:solidFill>
                  <a:srgbClr val="FF0000"/>
                </a:solidFill>
                <a:cs typeface="B Titr" pitchFamily="2" charset="-78"/>
              </a:rPr>
              <a:t>):</a:t>
            </a:r>
            <a:endParaRPr lang="en-US" sz="2400" u="sng" dirty="0" smtClean="0">
              <a:solidFill>
                <a:srgbClr val="FF0000"/>
              </a:solidFill>
              <a:cs typeface="B Titr" pitchFamily="2" charset="-78"/>
            </a:endParaRPr>
          </a:p>
          <a:p>
            <a:pPr algn="r">
              <a:lnSpc>
                <a:spcPct val="135000"/>
              </a:lnSpc>
            </a:pPr>
            <a:endParaRPr lang="fa-IR" sz="2400" u="sng" dirty="0">
              <a:solidFill>
                <a:srgbClr val="7F5429"/>
              </a:solidFill>
              <a:cs typeface="Zar" pitchFamily="2" charset="-78"/>
            </a:endParaRPr>
          </a:p>
          <a:p>
            <a:pPr algn="r">
              <a:lnSpc>
                <a:spcPct val="135000"/>
              </a:lnSpc>
            </a:pPr>
            <a:r>
              <a:rPr lang="ar-SA" sz="2400" dirty="0">
                <a:cs typeface="Zar" pitchFamily="2" charset="-78"/>
              </a:rPr>
              <a:t>براي اتم‌هاي </a:t>
            </a:r>
            <a:r>
              <a:rPr lang="en-US" sz="2400" dirty="0">
                <a:cs typeface="Zar" pitchFamily="2" charset="-78"/>
              </a:rPr>
              <a:t>Pi</a:t>
            </a:r>
            <a:r>
              <a:rPr lang="fa-IR" sz="2400" dirty="0">
                <a:cs typeface="Zar" pitchFamily="2" charset="-78"/>
              </a:rPr>
              <a:t> و </a:t>
            </a:r>
            <a:r>
              <a:rPr lang="en-US" sz="2400" dirty="0" err="1">
                <a:cs typeface="Zar" pitchFamily="2" charset="-78"/>
              </a:rPr>
              <a:t>qi</a:t>
            </a:r>
            <a:r>
              <a:rPr lang="ar-SA" sz="2400" dirty="0">
                <a:cs typeface="Zar" pitchFamily="2" charset="-78"/>
              </a:rPr>
              <a:t> </a:t>
            </a:r>
            <a:r>
              <a:rPr lang="fa-IR" sz="2400" dirty="0">
                <a:cs typeface="Zar" pitchFamily="2" charset="-78"/>
              </a:rPr>
              <a:t>و </a:t>
            </a:r>
            <a:r>
              <a:rPr lang="en-US" sz="2400" dirty="0" err="1">
                <a:cs typeface="Zar" pitchFamily="2" charset="-78"/>
              </a:rPr>
              <a:t>ri</a:t>
            </a:r>
            <a:r>
              <a:rPr lang="fa-IR" sz="2400" dirty="0">
                <a:cs typeface="Zar" pitchFamily="2" charset="-78"/>
              </a:rPr>
              <a:t> و </a:t>
            </a:r>
            <a:r>
              <a:rPr lang="en-US" sz="2400" dirty="0" err="1">
                <a:cs typeface="Zar" pitchFamily="2" charset="-78"/>
              </a:rPr>
              <a:t>si</a:t>
            </a:r>
            <a:r>
              <a:rPr lang="fa-IR" sz="2400" dirty="0">
                <a:cs typeface="Zar" pitchFamily="2" charset="-78"/>
              </a:rPr>
              <a:t> </a:t>
            </a:r>
            <a:r>
              <a:rPr lang="ar-SA" sz="2400" dirty="0">
                <a:cs typeface="Zar" pitchFamily="2" charset="-78"/>
              </a:rPr>
              <a:t>که</a:t>
            </a:r>
            <a:endParaRPr lang="fa-IR" sz="2400" dirty="0">
              <a:cs typeface="Zar" pitchFamily="2" charset="-78"/>
            </a:endParaRPr>
          </a:p>
          <a:p>
            <a:pPr algn="r">
              <a:lnSpc>
                <a:spcPct val="135000"/>
              </a:lnSpc>
            </a:pPr>
            <a:r>
              <a:rPr lang="en-US" sz="2400" dirty="0">
                <a:cs typeface="Zar" pitchFamily="2" charset="-78"/>
              </a:rPr>
              <a:t>UNIFY (</a:t>
            </a:r>
            <a:r>
              <a:rPr lang="en-US" sz="2400" dirty="0" err="1">
                <a:cs typeface="Zar" pitchFamily="2" charset="-78"/>
              </a:rPr>
              <a:t>Pj</a:t>
            </a:r>
            <a:r>
              <a:rPr lang="en-US" sz="2400" dirty="0">
                <a:cs typeface="Zar" pitchFamily="2" charset="-78"/>
              </a:rPr>
              <a:t> , </a:t>
            </a:r>
            <a:r>
              <a:rPr lang="en-US" sz="2400" dirty="0" err="1">
                <a:cs typeface="Zar" pitchFamily="2" charset="-78"/>
              </a:rPr>
              <a:t>qk</a:t>
            </a:r>
            <a:r>
              <a:rPr lang="en-US" sz="2400" dirty="0">
                <a:cs typeface="Zar" pitchFamily="2" charset="-78"/>
              </a:rPr>
              <a:t>)=</a:t>
            </a:r>
            <a:r>
              <a:rPr lang="el-GR" sz="2400" dirty="0">
                <a:cs typeface="Arial" pitchFamily="34" charset="0"/>
              </a:rPr>
              <a:t>θ</a:t>
            </a:r>
            <a:endParaRPr lang="el-GR" sz="2400" dirty="0">
              <a:cs typeface="Zar" pitchFamily="2" charset="-78"/>
            </a:endParaRPr>
          </a:p>
          <a:p>
            <a:pPr algn="r">
              <a:lnSpc>
                <a:spcPct val="135000"/>
              </a:lnSpc>
              <a:spcBef>
                <a:spcPct val="50000"/>
              </a:spcBef>
            </a:pPr>
            <a:endParaRPr lang="el-GR" sz="2400" dirty="0">
              <a:cs typeface="Zar" pitchFamily="2" charset="-78"/>
            </a:endParaRPr>
          </a:p>
        </p:txBody>
      </p:sp>
      <p:grpSp>
        <p:nvGrpSpPr>
          <p:cNvPr id="4" name="Group 3"/>
          <p:cNvGrpSpPr>
            <a:grpSpLocks/>
          </p:cNvGrpSpPr>
          <p:nvPr/>
        </p:nvGrpSpPr>
        <p:grpSpPr bwMode="auto">
          <a:xfrm>
            <a:off x="857224" y="2740033"/>
            <a:ext cx="8286776" cy="1903413"/>
            <a:chOff x="0" y="2186"/>
            <a:chExt cx="5760" cy="1199"/>
          </a:xfrm>
        </p:grpSpPr>
        <p:graphicFrame>
          <p:nvGraphicFramePr>
            <p:cNvPr id="5" name="Object 4"/>
            <p:cNvGraphicFramePr>
              <a:graphicFrameLocks noChangeAspect="1"/>
            </p:cNvGraphicFramePr>
            <p:nvPr/>
          </p:nvGraphicFramePr>
          <p:xfrm>
            <a:off x="975" y="2186"/>
            <a:ext cx="3823" cy="1199"/>
          </p:xfrm>
          <a:graphic>
            <a:graphicData uri="http://schemas.openxmlformats.org/presentationml/2006/ole">
              <mc:AlternateContent xmlns:mc="http://schemas.openxmlformats.org/markup-compatibility/2006">
                <mc:Choice xmlns:v="urn:schemas-microsoft-com:vml" Requires="v">
                  <p:oleObj spid="_x0000_s36895" name="Equation" r:id="rId3" imgW="2933640" imgH="1117440" progId="Equation.3">
                    <p:embed/>
                  </p:oleObj>
                </mc:Choice>
                <mc:Fallback>
                  <p:oleObj name="Equation" r:id="rId3" imgW="2933640" imgH="11174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2186"/>
                          <a:ext cx="3823" cy="1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ine 5"/>
            <p:cNvSpPr>
              <a:spLocks noChangeShapeType="1"/>
            </p:cNvSpPr>
            <p:nvPr/>
          </p:nvSpPr>
          <p:spPr bwMode="auto">
            <a:xfrm>
              <a:off x="0" y="2795"/>
              <a:ext cx="5760"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fa-IR"/>
            </a:p>
          </p:txBody>
        </p:sp>
        <p:graphicFrame>
          <p:nvGraphicFramePr>
            <p:cNvPr id="7" name="Object 6"/>
            <p:cNvGraphicFramePr>
              <a:graphicFrameLocks noChangeAspect="1"/>
            </p:cNvGraphicFramePr>
            <p:nvPr/>
          </p:nvGraphicFramePr>
          <p:xfrm>
            <a:off x="0" y="2874"/>
            <a:ext cx="5760" cy="256"/>
          </p:xfrm>
          <a:graphic>
            <a:graphicData uri="http://schemas.openxmlformats.org/presentationml/2006/ole">
              <mc:AlternateContent xmlns:mc="http://schemas.openxmlformats.org/markup-compatibility/2006">
                <mc:Choice xmlns:v="urn:schemas-microsoft-com:vml" Requires="v">
                  <p:oleObj spid="_x0000_s36896" name="Equation" r:id="rId5" imgW="5435280" imgH="241200" progId="Equation.3">
                    <p:embed/>
                  </p:oleObj>
                </mc:Choice>
                <mc:Fallback>
                  <p:oleObj name="Equation" r:id="rId5" imgW="5435280" imgH="241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74"/>
                          <a:ext cx="5760"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43108" y="357166"/>
            <a:ext cx="6772265" cy="4247317"/>
          </a:xfrm>
          <a:prstGeom prst="rect">
            <a:avLst/>
          </a:prstGeom>
          <a:noFill/>
          <a:ln w="9525">
            <a:noFill/>
            <a:miter lim="800000"/>
            <a:headEnd/>
            <a:tailEnd/>
          </a:ln>
        </p:spPr>
        <p:txBody>
          <a:bodyPr wrap="square">
            <a:spAutoFit/>
          </a:bodyPr>
          <a:lstStyle/>
          <a:p>
            <a:pPr algn="just">
              <a:lnSpc>
                <a:spcPct val="135000"/>
              </a:lnSpc>
            </a:pPr>
            <a:r>
              <a:rPr lang="ar-SA" sz="2000" b="1" dirty="0">
                <a:solidFill>
                  <a:srgbClr val="FF0000"/>
                </a:solidFill>
                <a:cs typeface="B Titr" pitchFamily="2" charset="-78"/>
              </a:rPr>
              <a:t>فرم‌هاي </a:t>
            </a:r>
            <a:r>
              <a:rPr lang="en-US" sz="2000" b="1" dirty="0">
                <a:solidFill>
                  <a:srgbClr val="FF0000"/>
                </a:solidFill>
                <a:cs typeface="B Titr" pitchFamily="2" charset="-78"/>
              </a:rPr>
              <a:t>Canonical </a:t>
            </a:r>
            <a:r>
              <a:rPr lang="fa-IR" sz="2000" b="1" dirty="0">
                <a:solidFill>
                  <a:srgbClr val="FF0000"/>
                </a:solidFill>
                <a:cs typeface="B Titr" pitchFamily="2" charset="-78"/>
              </a:rPr>
              <a:t> </a:t>
            </a:r>
            <a:r>
              <a:rPr lang="ar-SA" sz="2000" b="1" dirty="0">
                <a:solidFill>
                  <a:srgbClr val="FF0000"/>
                </a:solidFill>
                <a:cs typeface="B Titr" pitchFamily="2" charset="-78"/>
              </a:rPr>
              <a:t>براي </a:t>
            </a:r>
            <a:r>
              <a:rPr lang="en-US" sz="2000" b="1" dirty="0">
                <a:solidFill>
                  <a:srgbClr val="FF0000"/>
                </a:solidFill>
                <a:cs typeface="B Titr" pitchFamily="2" charset="-78"/>
              </a:rPr>
              <a:t>resolution</a:t>
            </a:r>
            <a:r>
              <a:rPr lang="fa-IR" sz="2000" b="1" dirty="0">
                <a:solidFill>
                  <a:srgbClr val="FF0000"/>
                </a:solidFill>
                <a:cs typeface="B Titr" pitchFamily="2" charset="-78"/>
              </a:rPr>
              <a:t>:</a:t>
            </a:r>
          </a:p>
          <a:p>
            <a:pPr algn="just">
              <a:lnSpc>
                <a:spcPct val="135000"/>
              </a:lnSpc>
            </a:pPr>
            <a:endParaRPr lang="fa-IR" sz="2000" b="1" dirty="0">
              <a:cs typeface="B Nazanin" pitchFamily="2" charset="-78"/>
            </a:endParaRPr>
          </a:p>
          <a:p>
            <a:pPr algn="just">
              <a:lnSpc>
                <a:spcPct val="135000"/>
              </a:lnSpc>
            </a:pPr>
            <a:r>
              <a:rPr lang="ar-SA" sz="2000" b="1" dirty="0">
                <a:cs typeface="B Nazanin" pitchFamily="2" charset="-78"/>
              </a:rPr>
              <a:t>در نسخه اوليه قانون </a:t>
            </a:r>
            <a:r>
              <a:rPr lang="en-US" sz="2000" b="1" dirty="0">
                <a:cs typeface="B Nazanin" pitchFamily="2" charset="-78"/>
              </a:rPr>
              <a:t>resolution</a:t>
            </a:r>
            <a:r>
              <a:rPr lang="ar-SA" sz="2000" b="1" dirty="0">
                <a:cs typeface="B Nazanin" pitchFamily="2" charset="-78"/>
              </a:rPr>
              <a:t>،</a:t>
            </a:r>
            <a:r>
              <a:rPr lang="ar-SA" sz="2000" dirty="0">
                <a:cs typeface="B Nazanin" pitchFamily="2" charset="-78"/>
              </a:rPr>
              <a:t> هر جمله يک ترکيب فصلي از حروف </a:t>
            </a:r>
            <a:r>
              <a:rPr lang="fa-IR" sz="2000" dirty="0">
                <a:cs typeface="B Nazanin" pitchFamily="2" charset="-78"/>
              </a:rPr>
              <a:t>ف</a:t>
            </a:r>
            <a:r>
              <a:rPr lang="ar-SA" sz="2000" dirty="0">
                <a:cs typeface="B Nazanin" pitchFamily="2" charset="-78"/>
              </a:rPr>
              <a:t>رضي است</a:t>
            </a:r>
            <a:r>
              <a:rPr lang="ar-SA" sz="2000" dirty="0" smtClean="0">
                <a:cs typeface="B Nazanin" pitchFamily="2" charset="-78"/>
              </a:rPr>
              <a:t>.</a:t>
            </a:r>
            <a:endParaRPr lang="en-US" sz="2000" dirty="0" smtClean="0">
              <a:cs typeface="B Nazanin" pitchFamily="2" charset="-78"/>
            </a:endParaRPr>
          </a:p>
          <a:p>
            <a:pPr algn="just">
              <a:lnSpc>
                <a:spcPct val="135000"/>
              </a:lnSpc>
            </a:pPr>
            <a:endParaRPr lang="fa-IR" sz="2000" dirty="0">
              <a:cs typeface="B Nazanin" pitchFamily="2" charset="-78"/>
            </a:endParaRPr>
          </a:p>
          <a:p>
            <a:pPr algn="just">
              <a:lnSpc>
                <a:spcPct val="135000"/>
              </a:lnSpc>
            </a:pPr>
            <a:r>
              <a:rPr lang="ar-SA" sz="2000" dirty="0">
                <a:cs typeface="B Nazanin" pitchFamily="2" charset="-78"/>
              </a:rPr>
              <a:t>تمام ترکيبات فصلي در </a:t>
            </a:r>
            <a:r>
              <a:rPr lang="en-US" sz="2000" dirty="0">
                <a:cs typeface="B Nazanin" pitchFamily="2" charset="-78"/>
              </a:rPr>
              <a:t>KB</a:t>
            </a:r>
            <a:r>
              <a:rPr lang="ar-SA" sz="2000" dirty="0">
                <a:cs typeface="B Nazanin" pitchFamily="2" charset="-78"/>
              </a:rPr>
              <a:t> فرض شده‌اند که در يک ترکيب عطفي صريح (مانند يک </a:t>
            </a:r>
            <a:r>
              <a:rPr lang="en-US" sz="2000" dirty="0">
                <a:cs typeface="B Nazanin" pitchFamily="2" charset="-78"/>
              </a:rPr>
              <a:t>KB</a:t>
            </a:r>
            <a:r>
              <a:rPr lang="ar-SA" sz="2000" dirty="0">
                <a:cs typeface="B Nazanin" pitchFamily="2" charset="-78"/>
              </a:rPr>
              <a:t>‌معمولي) به هم متصل شده‌اند، بنابراين اين فرم، فرم نرمال عطفي </a:t>
            </a:r>
            <a:r>
              <a:rPr lang="en-US" sz="2000" dirty="0">
                <a:cs typeface="B Nazanin" pitchFamily="2" charset="-78"/>
              </a:rPr>
              <a:t>Conjunctive normal form (CNF)</a:t>
            </a:r>
            <a:r>
              <a:rPr lang="ar-SA" sz="2000" dirty="0">
                <a:cs typeface="B Nazanin" pitchFamily="2" charset="-78"/>
              </a:rPr>
              <a:t> ناميده مي‌شود</a:t>
            </a:r>
            <a:r>
              <a:rPr lang="ar-SA" sz="2000" dirty="0" smtClean="0">
                <a:cs typeface="B Nazanin" pitchFamily="2" charset="-78"/>
              </a:rPr>
              <a:t>.</a:t>
            </a:r>
            <a:endParaRPr lang="en-US" sz="2000" dirty="0" smtClean="0">
              <a:cs typeface="B Nazanin" pitchFamily="2" charset="-78"/>
            </a:endParaRPr>
          </a:p>
          <a:p>
            <a:pPr algn="just">
              <a:lnSpc>
                <a:spcPct val="135000"/>
              </a:lnSpc>
            </a:pPr>
            <a:endParaRPr lang="fa-IR" sz="2000" dirty="0">
              <a:cs typeface="B Nazanin" pitchFamily="2" charset="-78"/>
            </a:endParaRPr>
          </a:p>
          <a:p>
            <a:pPr algn="just">
              <a:lnSpc>
                <a:spcPct val="135000"/>
              </a:lnSpc>
            </a:pPr>
            <a:r>
              <a:rPr lang="ar-SA" sz="2000" dirty="0">
                <a:cs typeface="B Nazanin" pitchFamily="2" charset="-78"/>
              </a:rPr>
              <a:t>اگرچه </a:t>
            </a:r>
            <a:r>
              <a:rPr lang="ar-SA" sz="2000" u="sng" dirty="0">
                <a:cs typeface="B Nazanin" pitchFamily="2" charset="-78"/>
              </a:rPr>
              <a:t>هر جمله به تنهايي يک ترکيب فصلي است.</a:t>
            </a:r>
            <a:endParaRPr lang="en-US" sz="2000" u="sng" dirty="0">
              <a:cs typeface="B Nazani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28794" y="357166"/>
            <a:ext cx="6958004" cy="3748719"/>
          </a:xfrm>
          <a:prstGeom prst="rect">
            <a:avLst/>
          </a:prstGeom>
          <a:noFill/>
          <a:ln w="9525">
            <a:noFill/>
            <a:miter lim="800000"/>
            <a:headEnd/>
            <a:tailEnd/>
          </a:ln>
        </p:spPr>
        <p:txBody>
          <a:bodyPr wrap="square">
            <a:spAutoFit/>
          </a:bodyPr>
          <a:lstStyle/>
          <a:p>
            <a:pPr algn="just">
              <a:lnSpc>
                <a:spcPct val="135000"/>
              </a:lnSpc>
            </a:pPr>
            <a:r>
              <a:rPr lang="ar-SA" sz="2200" b="1" dirty="0">
                <a:solidFill>
                  <a:srgbClr val="FF0000"/>
                </a:solidFill>
                <a:cs typeface="B Nazanin" pitchFamily="2" charset="-78"/>
              </a:rPr>
              <a:t>در صورت ثانويه قانون </a:t>
            </a:r>
            <a:r>
              <a:rPr lang="en-US" sz="2200" b="1" dirty="0">
                <a:solidFill>
                  <a:srgbClr val="FF0000"/>
                </a:solidFill>
                <a:cs typeface="B Nazanin" pitchFamily="2" charset="-78"/>
              </a:rPr>
              <a:t>resolution</a:t>
            </a:r>
            <a:r>
              <a:rPr lang="ar-SA" sz="2200" b="1" dirty="0">
                <a:cs typeface="B Nazanin" pitchFamily="2" charset="-78"/>
              </a:rPr>
              <a:t>،</a:t>
            </a:r>
            <a:r>
              <a:rPr lang="ar-SA" sz="2200" dirty="0">
                <a:cs typeface="B Nazanin" pitchFamily="2" charset="-78"/>
              </a:rPr>
              <a:t> هر جمله يک ترکيب شرطي با يک ترکيب عطفي از اتم‌ها در سمت چپ و يک ترکيب فصلي از اتم‌ها در طرف راست است.</a:t>
            </a:r>
            <a:endParaRPr lang="fa-IR" sz="2200" dirty="0">
              <a:cs typeface="B Nazanin" pitchFamily="2" charset="-78"/>
            </a:endParaRPr>
          </a:p>
          <a:p>
            <a:pPr algn="just">
              <a:lnSpc>
                <a:spcPct val="135000"/>
              </a:lnSpc>
            </a:pPr>
            <a:r>
              <a:rPr lang="ar-SA" sz="2200" dirty="0">
                <a:cs typeface="B Nazanin" pitchFamily="2" charset="-78"/>
              </a:rPr>
              <a:t>اين حالت، فرم نرمال شرطي</a:t>
            </a:r>
            <a:r>
              <a:rPr lang="en-US" sz="2200" dirty="0">
                <a:cs typeface="B Nazanin" pitchFamily="2" charset="-78"/>
              </a:rPr>
              <a:t>(implicative normal form (INF)</a:t>
            </a:r>
            <a:r>
              <a:rPr lang="fa-IR" sz="2200" dirty="0">
                <a:cs typeface="B Nazanin" pitchFamily="2" charset="-78"/>
              </a:rPr>
              <a:t>  </a:t>
            </a:r>
            <a:r>
              <a:rPr lang="ar-SA" sz="2200" dirty="0">
                <a:cs typeface="B Nazanin" pitchFamily="2" charset="-78"/>
              </a:rPr>
              <a:t>ناميده مي‌شود.</a:t>
            </a:r>
            <a:endParaRPr lang="fa-IR" sz="2200" dirty="0">
              <a:cs typeface="B Nazanin" pitchFamily="2" charset="-78"/>
            </a:endParaRPr>
          </a:p>
          <a:p>
            <a:pPr algn="just">
              <a:lnSpc>
                <a:spcPct val="135000"/>
              </a:lnSpc>
            </a:pPr>
            <a:endParaRPr lang="fa-IR" sz="2200" dirty="0">
              <a:cs typeface="B Nazanin" pitchFamily="2" charset="-78"/>
            </a:endParaRPr>
          </a:p>
          <a:p>
            <a:pPr algn="just">
              <a:lnSpc>
                <a:spcPct val="135000"/>
              </a:lnSpc>
            </a:pPr>
            <a:r>
              <a:rPr lang="ar-SA" sz="2200" dirty="0">
                <a:cs typeface="B Nazanin" pitchFamily="2" charset="-78"/>
              </a:rPr>
              <a:t>هر مجموعه از جملات مي‌توانند به دو فرم ترجمه شوند. </a:t>
            </a:r>
            <a:r>
              <a:rPr lang="ar-SA" sz="2200" u="sng" dirty="0">
                <a:cs typeface="B Nazanin" pitchFamily="2" charset="-78"/>
              </a:rPr>
              <a:t>فرم نرمال عطفي</a:t>
            </a:r>
            <a:r>
              <a:rPr lang="ar-SA" sz="2200" dirty="0">
                <a:cs typeface="B Nazanin" pitchFamily="2" charset="-78"/>
              </a:rPr>
              <a:t> رايج‌تر است، اما </a:t>
            </a:r>
            <a:r>
              <a:rPr lang="ar-SA" sz="2200" u="sng" dirty="0">
                <a:cs typeface="B Nazanin" pitchFamily="2" charset="-78"/>
              </a:rPr>
              <a:t>فرم نرمال شرطي</a:t>
            </a:r>
            <a:r>
              <a:rPr lang="ar-SA" sz="2200" dirty="0">
                <a:cs typeface="B Nazanin" pitchFamily="2" charset="-78"/>
              </a:rPr>
              <a:t> طبيعي‌تر به نظر مي‌آيد.</a:t>
            </a:r>
            <a:endParaRPr lang="en-US" sz="2200" dirty="0">
              <a:cs typeface="B Nazanin"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428860" y="428604"/>
            <a:ext cx="6372241" cy="3570208"/>
          </a:xfrm>
          <a:prstGeom prst="rect">
            <a:avLst/>
          </a:prstGeom>
          <a:noFill/>
          <a:ln w="9525">
            <a:noFill/>
            <a:miter lim="800000"/>
            <a:headEnd/>
            <a:tailEnd/>
          </a:ln>
        </p:spPr>
        <p:txBody>
          <a:bodyPr wrap="square">
            <a:spAutoFit/>
          </a:bodyPr>
          <a:lstStyle/>
          <a:p>
            <a:pPr algn="just">
              <a:lnSpc>
                <a:spcPct val="135000"/>
              </a:lnSpc>
            </a:pPr>
            <a:r>
              <a:rPr lang="en-US" sz="2000" dirty="0">
                <a:cs typeface="B Nazanin" pitchFamily="2" charset="-78"/>
              </a:rPr>
              <a:t>Resolution</a:t>
            </a:r>
            <a:r>
              <a:rPr lang="ar-SA" sz="2000" dirty="0">
                <a:cs typeface="B Nazanin" pitchFamily="2" charset="-78"/>
              </a:rPr>
              <a:t> تعميمي از </a:t>
            </a:r>
            <a:r>
              <a:rPr lang="en-US" sz="2000" dirty="0">
                <a:cs typeface="B Nazanin" pitchFamily="2" charset="-78"/>
              </a:rPr>
              <a:t>Modus Ponens</a:t>
            </a:r>
            <a:r>
              <a:rPr lang="ar-SA" sz="2000" dirty="0">
                <a:cs typeface="B Nazanin" pitchFamily="2" charset="-78"/>
              </a:rPr>
              <a:t> است</a:t>
            </a:r>
            <a:r>
              <a:rPr lang="ar-SA" sz="2000" dirty="0" smtClean="0">
                <a:cs typeface="B Nazanin" pitchFamily="2" charset="-78"/>
              </a:rPr>
              <a:t>.</a:t>
            </a:r>
            <a:endParaRPr lang="en-US" sz="2000" dirty="0" smtClean="0">
              <a:cs typeface="B Nazanin" pitchFamily="2" charset="-78"/>
            </a:endParaRPr>
          </a:p>
          <a:p>
            <a:pPr algn="just">
              <a:lnSpc>
                <a:spcPct val="135000"/>
              </a:lnSpc>
            </a:pPr>
            <a:endParaRPr lang="fa-IR" sz="2000" dirty="0">
              <a:cs typeface="B Nazanin" pitchFamily="2" charset="-78"/>
            </a:endParaRPr>
          </a:p>
          <a:p>
            <a:pPr algn="just">
              <a:lnSpc>
                <a:spcPct val="135000"/>
              </a:lnSpc>
            </a:pPr>
            <a:r>
              <a:rPr lang="ar-SA" sz="2000" u="sng" dirty="0">
                <a:cs typeface="B Nazanin" pitchFamily="2" charset="-78"/>
              </a:rPr>
              <a:t>فرم نرمال شرطي رايج‌تر از فرم </a:t>
            </a:r>
            <a:r>
              <a:rPr lang="en-US" sz="2000" u="sng" dirty="0">
                <a:cs typeface="B Nazanin" pitchFamily="2" charset="-78"/>
              </a:rPr>
              <a:t>Horn</a:t>
            </a:r>
            <a:r>
              <a:rPr lang="ar-SA" sz="2000" u="sng" dirty="0">
                <a:cs typeface="B Nazanin" pitchFamily="2" charset="-78"/>
              </a:rPr>
              <a:t> است</a:t>
            </a:r>
            <a:r>
              <a:rPr lang="ar-SA" sz="2000" dirty="0">
                <a:cs typeface="B Nazanin" pitchFamily="2" charset="-78"/>
              </a:rPr>
              <a:t>، به دليل اينکه طرف سمت راست مي‌تواند يک ترکيب شرطي باشد و نه فقط يک اتم تنها.</a:t>
            </a:r>
            <a:endParaRPr lang="fa-IR" sz="2000" dirty="0">
              <a:cs typeface="B Nazanin" pitchFamily="2" charset="-78"/>
            </a:endParaRPr>
          </a:p>
          <a:p>
            <a:pPr algn="just">
              <a:lnSpc>
                <a:spcPct val="135000"/>
              </a:lnSpc>
            </a:pPr>
            <a:endParaRPr lang="en-US" sz="2000" dirty="0">
              <a:cs typeface="B Nazanin" pitchFamily="2" charset="-78"/>
            </a:endParaRPr>
          </a:p>
          <a:p>
            <a:pPr algn="just">
              <a:lnSpc>
                <a:spcPct val="135000"/>
              </a:lnSpc>
            </a:pPr>
            <a:r>
              <a:rPr lang="en-US" sz="2000" u="sng" dirty="0">
                <a:cs typeface="B Nazanin" pitchFamily="2" charset="-78"/>
              </a:rPr>
              <a:t>Modus Ponens</a:t>
            </a:r>
            <a:r>
              <a:rPr lang="ar-SA" sz="2000" u="sng" dirty="0">
                <a:cs typeface="B Nazanin" pitchFamily="2" charset="-78"/>
              </a:rPr>
              <a:t> قابليت ترکيب اتم‌ها با يک ترکيب شرطي را به منظو</a:t>
            </a:r>
            <a:r>
              <a:rPr lang="fa-IR" sz="2000" u="sng" dirty="0">
                <a:cs typeface="B Nazanin" pitchFamily="2" charset="-78"/>
              </a:rPr>
              <a:t>ر</a:t>
            </a:r>
            <a:r>
              <a:rPr lang="ar-SA" sz="2000" u="sng" dirty="0">
                <a:cs typeface="B Nazanin" pitchFamily="2" charset="-78"/>
              </a:rPr>
              <a:t> استخراج نتيجه به صورت</a:t>
            </a:r>
            <a:r>
              <a:rPr lang="fa-IR" sz="2000" u="sng" dirty="0">
                <a:cs typeface="B Nazanin" pitchFamily="2" charset="-78"/>
              </a:rPr>
              <a:t>ي</a:t>
            </a:r>
            <a:r>
              <a:rPr lang="ar-SA" sz="2000" u="sng" dirty="0">
                <a:cs typeface="B Nazanin" pitchFamily="2" charset="-78"/>
              </a:rPr>
              <a:t> دارد که </a:t>
            </a:r>
            <a:r>
              <a:rPr lang="en-US" sz="2000" u="sng" dirty="0">
                <a:cs typeface="B Nazanin" pitchFamily="2" charset="-78"/>
              </a:rPr>
              <a:t>resolution</a:t>
            </a:r>
            <a:r>
              <a:rPr lang="ar-SA" sz="2000" u="sng" dirty="0">
                <a:cs typeface="B Nazanin" pitchFamily="2" charset="-78"/>
              </a:rPr>
              <a:t> قادر به انجام آن نيست.</a:t>
            </a:r>
            <a:endParaRPr lang="en-US" sz="2000" u="sng" dirty="0">
              <a:cs typeface="B Nazanin" pitchFamily="2" charset="-78"/>
            </a:endParaRPr>
          </a:p>
          <a:p>
            <a:pPr algn="just">
              <a:lnSpc>
                <a:spcPct val="135000"/>
              </a:lnSpc>
              <a:spcBef>
                <a:spcPct val="50000"/>
              </a:spcBef>
            </a:pPr>
            <a:endParaRPr lang="en-US" sz="2000" u="sng" dirty="0">
              <a:solidFill>
                <a:srgbClr val="7F5429"/>
              </a:solidFill>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5984" y="214290"/>
            <a:ext cx="6615102" cy="3831818"/>
          </a:xfrm>
          <a:prstGeom prst="rect">
            <a:avLst/>
          </a:prstGeom>
          <a:noFill/>
          <a:ln w="9525">
            <a:noFill/>
            <a:miter lim="800000"/>
            <a:headEnd/>
            <a:tailEnd/>
          </a:ln>
        </p:spPr>
        <p:txBody>
          <a:bodyPr wrap="square">
            <a:spAutoFit/>
          </a:bodyPr>
          <a:lstStyle/>
          <a:p>
            <a:pPr algn="just">
              <a:lnSpc>
                <a:spcPct val="135000"/>
              </a:lnSpc>
            </a:pPr>
            <a:r>
              <a:rPr lang="ar-SA" sz="2000" dirty="0">
                <a:cs typeface="B Nazanin" pitchFamily="2" charset="-78"/>
              </a:rPr>
              <a:t>زنجيره‌سازي با </a:t>
            </a:r>
            <a:r>
              <a:rPr lang="en-US" sz="2000" dirty="0">
                <a:cs typeface="B Nazanin" pitchFamily="2" charset="-78"/>
              </a:rPr>
              <a:t>resolution</a:t>
            </a:r>
            <a:r>
              <a:rPr lang="ar-SA" sz="2000" dirty="0">
                <a:cs typeface="B Nazanin" pitchFamily="2" charset="-78"/>
              </a:rPr>
              <a:t> قدرتمندتر از زنجيره‌سازي با </a:t>
            </a:r>
            <a:r>
              <a:rPr lang="en-US" sz="2000" dirty="0">
                <a:cs typeface="B Nazanin" pitchFamily="2" charset="-78"/>
              </a:rPr>
              <a:t>Modus Ponens</a:t>
            </a:r>
            <a:r>
              <a:rPr lang="ar-SA" sz="2000" dirty="0">
                <a:cs typeface="B Nazanin" pitchFamily="2" charset="-78"/>
              </a:rPr>
              <a:t> است، اما هنوز کامل نيست</a:t>
            </a:r>
            <a:r>
              <a:rPr lang="fa-IR" sz="2000" dirty="0">
                <a:cs typeface="B Nazanin" pitchFamily="2" charset="-78"/>
              </a:rPr>
              <a:t>.</a:t>
            </a:r>
          </a:p>
          <a:p>
            <a:pPr algn="just">
              <a:lnSpc>
                <a:spcPct val="135000"/>
              </a:lnSpc>
            </a:pPr>
            <a:endParaRPr lang="fa-IR" sz="2000" dirty="0">
              <a:cs typeface="B Nazanin" pitchFamily="2" charset="-78"/>
            </a:endParaRPr>
          </a:p>
          <a:p>
            <a:pPr algn="just">
              <a:lnSpc>
                <a:spcPct val="135000"/>
              </a:lnSpc>
            </a:pPr>
            <a:r>
              <a:rPr lang="fa-IR" sz="2000" u="sng" dirty="0">
                <a:solidFill>
                  <a:srgbClr val="FF0000"/>
                </a:solidFill>
                <a:cs typeface="Titr" pitchFamily="2" charset="-78"/>
              </a:rPr>
              <a:t>برهان خلف</a:t>
            </a:r>
            <a:r>
              <a:rPr lang="fa-IR" sz="2000" u="sng" dirty="0" smtClean="0">
                <a:solidFill>
                  <a:srgbClr val="FF0000"/>
                </a:solidFill>
                <a:cs typeface="Titr" pitchFamily="2" charset="-78"/>
              </a:rPr>
              <a:t>:</a:t>
            </a:r>
          </a:p>
          <a:p>
            <a:pPr algn="just">
              <a:lnSpc>
                <a:spcPct val="135000"/>
              </a:lnSpc>
            </a:pPr>
            <a:endParaRPr lang="fa-IR" sz="2000" u="sng" dirty="0">
              <a:solidFill>
                <a:srgbClr val="7F5429"/>
              </a:solidFill>
              <a:cs typeface="B Nazanin" pitchFamily="2" charset="-78"/>
            </a:endParaRPr>
          </a:p>
          <a:p>
            <a:pPr algn="just">
              <a:lnSpc>
                <a:spcPct val="135000"/>
              </a:lnSpc>
            </a:pPr>
            <a:r>
              <a:rPr lang="ar-SA" sz="2000" dirty="0">
                <a:cs typeface="B Nazanin" pitchFamily="2" charset="-78"/>
              </a:rPr>
              <a:t>رويه استنتاج کاملي که از </a:t>
            </a:r>
            <a:r>
              <a:rPr lang="en-US" sz="2000" dirty="0">
                <a:cs typeface="B Nazanin" pitchFamily="2" charset="-78"/>
              </a:rPr>
              <a:t>resolution</a:t>
            </a:r>
            <a:r>
              <a:rPr lang="ar-SA" sz="2000" dirty="0">
                <a:cs typeface="B Nazanin" pitchFamily="2" charset="-78"/>
              </a:rPr>
              <a:t> استفاده مي‌کند برهان خلف </a:t>
            </a:r>
            <a:r>
              <a:rPr lang="en-US" sz="2000" dirty="0">
                <a:cs typeface="B Nazanin" pitchFamily="2" charset="-78"/>
              </a:rPr>
              <a:t>(refutation)</a:t>
            </a:r>
            <a:r>
              <a:rPr lang="ar-SA" sz="2000" dirty="0">
                <a:cs typeface="B Nazanin" pitchFamily="2" charset="-78"/>
              </a:rPr>
              <a:t> ناميده مي‌شود و هم‌چنين به عنوان اثبات توسط تناقض </a:t>
            </a:r>
            <a:r>
              <a:rPr lang="en-US" sz="2000" dirty="0">
                <a:cs typeface="B Nazanin" pitchFamily="2" charset="-78"/>
              </a:rPr>
              <a:t>(proof by contradiction)</a:t>
            </a:r>
            <a:r>
              <a:rPr lang="ar-SA" sz="2000" dirty="0">
                <a:cs typeface="B Nazanin" pitchFamily="2" charset="-78"/>
              </a:rPr>
              <a:t> و </a:t>
            </a:r>
            <a:r>
              <a:rPr lang="en-US" sz="2000" dirty="0">
                <a:cs typeface="B Nazanin" pitchFamily="2" charset="-78"/>
              </a:rPr>
              <a:t>(reduction and absurdum</a:t>
            </a:r>
            <a:r>
              <a:rPr lang="ar-SA" sz="2000" dirty="0">
                <a:cs typeface="B Nazanin" pitchFamily="2" charset="-78"/>
              </a:rPr>
              <a:t> شناخته شده است.</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643174" y="214290"/>
            <a:ext cx="6186501" cy="3000821"/>
          </a:xfrm>
          <a:prstGeom prst="rect">
            <a:avLst/>
          </a:prstGeom>
          <a:noFill/>
          <a:ln w="9525">
            <a:noFill/>
            <a:miter lim="800000"/>
            <a:headEnd/>
            <a:tailEnd/>
          </a:ln>
        </p:spPr>
        <p:txBody>
          <a:bodyPr wrap="square">
            <a:spAutoFit/>
          </a:bodyPr>
          <a:lstStyle/>
          <a:p>
            <a:pPr algn="just">
              <a:lnSpc>
                <a:spcPct val="135000"/>
              </a:lnSpc>
            </a:pPr>
            <a:r>
              <a:rPr lang="ar-SA" sz="2000" b="1" dirty="0">
                <a:solidFill>
                  <a:srgbClr val="FF0000"/>
                </a:solidFill>
                <a:cs typeface="Titr" pitchFamily="2" charset="-78"/>
              </a:rPr>
              <a:t>تبديل به فرم نرمال</a:t>
            </a:r>
            <a:r>
              <a:rPr lang="fa-IR" sz="2000" b="1" dirty="0" smtClean="0">
                <a:solidFill>
                  <a:srgbClr val="FF0000"/>
                </a:solidFill>
                <a:cs typeface="Titr" pitchFamily="2" charset="-78"/>
              </a:rPr>
              <a:t>:</a:t>
            </a:r>
          </a:p>
          <a:p>
            <a:pPr algn="just">
              <a:lnSpc>
                <a:spcPct val="135000"/>
              </a:lnSpc>
            </a:pPr>
            <a:endParaRPr lang="fa-IR" sz="2000" b="1" dirty="0">
              <a:solidFill>
                <a:srgbClr val="FF0000"/>
              </a:solidFill>
              <a:cs typeface="Titr" pitchFamily="2" charset="-78"/>
            </a:endParaRPr>
          </a:p>
          <a:p>
            <a:pPr algn="just">
              <a:lnSpc>
                <a:spcPct val="135000"/>
              </a:lnSpc>
            </a:pPr>
            <a:endParaRPr lang="fa-IR" sz="2000" b="1" dirty="0">
              <a:solidFill>
                <a:srgbClr val="7F5429"/>
              </a:solidFill>
              <a:cs typeface="B Nazanin" pitchFamily="2" charset="-78"/>
            </a:endParaRPr>
          </a:p>
          <a:p>
            <a:pPr algn="just">
              <a:lnSpc>
                <a:spcPct val="135000"/>
              </a:lnSpc>
              <a:buClr>
                <a:srgbClr val="7F5429"/>
              </a:buClr>
              <a:buFont typeface="Wingdings" pitchFamily="2" charset="2"/>
              <a:buChar char="ü"/>
            </a:pPr>
            <a:r>
              <a:rPr lang="fa-IR" sz="2000" dirty="0">
                <a:cs typeface="B Nazanin" pitchFamily="2" charset="-78"/>
              </a:rPr>
              <a:t> </a:t>
            </a:r>
            <a:r>
              <a:rPr lang="ar-SA" sz="2000" dirty="0">
                <a:cs typeface="B Nazanin" pitchFamily="2" charset="-78"/>
              </a:rPr>
              <a:t>هر جمله مرتبه اولي مي‌تواند به صورت فرم نرمال شرطي (يا عطفي) دربيايد.</a:t>
            </a:r>
            <a:endParaRPr lang="fa-IR" sz="2000" dirty="0">
              <a:cs typeface="B Nazanin" pitchFamily="2" charset="-78"/>
            </a:endParaRPr>
          </a:p>
          <a:p>
            <a:pPr algn="just">
              <a:lnSpc>
                <a:spcPct val="135000"/>
              </a:lnSpc>
              <a:buClr>
                <a:srgbClr val="7F5429"/>
              </a:buClr>
              <a:buFont typeface="Wingdings" pitchFamily="2" charset="2"/>
              <a:buChar char="ü"/>
            </a:pPr>
            <a:r>
              <a:rPr lang="fa-IR" sz="2000" dirty="0">
                <a:cs typeface="B Nazanin" pitchFamily="2" charset="-78"/>
              </a:rPr>
              <a:t> </a:t>
            </a:r>
            <a:r>
              <a:rPr lang="ar-SA" sz="2000" dirty="0">
                <a:cs typeface="B Nazanin" pitchFamily="2" charset="-78"/>
              </a:rPr>
              <a:t>از يک مجموعه از جملات به فرم نرمال مي‌توانيم اثبات کنيم که يک جمله نرمال از مجموعه پيروي خواهد کرد.</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496" y="642918"/>
            <a:ext cx="4572000" cy="2377574"/>
          </a:xfrm>
          <a:prstGeom prst="rect">
            <a:avLst/>
          </a:prstGeom>
        </p:spPr>
        <p:txBody>
          <a:bodyPr>
            <a:spAutoFit/>
          </a:bodyPr>
          <a:lstStyle/>
          <a:p>
            <a:pPr marL="342900" indent="-342900" algn="just">
              <a:lnSpc>
                <a:spcPct val="135000"/>
              </a:lnSpc>
            </a:pPr>
            <a:r>
              <a:rPr lang="ar-SA" sz="2000" b="1" dirty="0" smtClean="0">
                <a:solidFill>
                  <a:srgbClr val="FF0000"/>
                </a:solidFill>
                <a:cs typeface="B Titr" pitchFamily="2" charset="-78"/>
              </a:rPr>
              <a:t>سه قانون استنتاجي جديد:</a:t>
            </a:r>
            <a:endParaRPr lang="en-US" sz="2000" b="1" dirty="0" smtClean="0">
              <a:solidFill>
                <a:srgbClr val="FF0000"/>
              </a:solidFill>
              <a:cs typeface="B Titr" pitchFamily="2" charset="-78"/>
            </a:endParaRPr>
          </a:p>
          <a:p>
            <a:pPr marL="342900" indent="-342900" algn="just">
              <a:lnSpc>
                <a:spcPct val="135000"/>
              </a:lnSpc>
            </a:pPr>
            <a:endParaRPr lang="fa-IR" b="1" dirty="0" smtClean="0">
              <a:solidFill>
                <a:srgbClr val="7F5429"/>
              </a:solidFill>
              <a:cs typeface="Zar" pitchFamily="2" charset="-78"/>
            </a:endParaRPr>
          </a:p>
          <a:p>
            <a:pPr marL="342900" indent="-342900">
              <a:lnSpc>
                <a:spcPct val="135000"/>
              </a:lnSpc>
            </a:pPr>
            <a:r>
              <a:rPr lang="fa-IR" b="1" dirty="0" smtClean="0">
                <a:cs typeface="Zar" pitchFamily="2" charset="-78"/>
              </a:rPr>
              <a:t>1- </a:t>
            </a:r>
            <a:r>
              <a:rPr lang="ar-SA" b="1" dirty="0" smtClean="0">
                <a:cs typeface="Zar" pitchFamily="2" charset="-78"/>
              </a:rPr>
              <a:t>حذف سور عمومي </a:t>
            </a:r>
            <a:r>
              <a:rPr lang="en-US" b="1" dirty="0" smtClean="0">
                <a:cs typeface="Zar" pitchFamily="2" charset="-78"/>
              </a:rPr>
              <a:t>(Universal Elimination)</a:t>
            </a:r>
            <a:r>
              <a:rPr lang="fa-IR" b="1" dirty="0" smtClean="0">
                <a:cs typeface="Zar" pitchFamily="2" charset="-78"/>
              </a:rPr>
              <a:t>:</a:t>
            </a:r>
          </a:p>
          <a:p>
            <a:pPr marL="342900" indent="-342900" algn="just">
              <a:lnSpc>
                <a:spcPct val="135000"/>
              </a:lnSpc>
            </a:pPr>
            <a:endParaRPr lang="fa-IR" b="1" dirty="0" smtClean="0">
              <a:cs typeface="Zar" pitchFamily="2" charset="-78"/>
            </a:endParaRPr>
          </a:p>
          <a:p>
            <a:pPr marL="342900" indent="-342900" algn="just">
              <a:lnSpc>
                <a:spcPct val="135000"/>
              </a:lnSpc>
            </a:pPr>
            <a:r>
              <a:rPr lang="ar-SA" dirty="0" smtClean="0">
                <a:latin typeface="Arial" pitchFamily="34" charset="0"/>
                <a:cs typeface="B Nazanin" pitchFamily="2" charset="-78"/>
              </a:rPr>
              <a:t>براي هر جمله </a:t>
            </a:r>
            <a:r>
              <a:rPr lang="el-GR" dirty="0" smtClean="0">
                <a:latin typeface="Arial" pitchFamily="34" charset="0"/>
                <a:cs typeface="B Nazanin" pitchFamily="2" charset="-78"/>
              </a:rPr>
              <a:t>α</a:t>
            </a:r>
            <a:r>
              <a:rPr lang="ar-SA" dirty="0" smtClean="0">
                <a:latin typeface="Arial" pitchFamily="34" charset="0"/>
                <a:cs typeface="B Nazanin" pitchFamily="2" charset="-78"/>
              </a:rPr>
              <a:t> متغير </a:t>
            </a:r>
            <a:r>
              <a:rPr lang="en-US" dirty="0" smtClean="0">
                <a:latin typeface="Arial" pitchFamily="34" charset="0"/>
                <a:cs typeface="B Nazanin" pitchFamily="2" charset="-78"/>
              </a:rPr>
              <a:t>v</a:t>
            </a:r>
            <a:r>
              <a:rPr lang="ar-SA" dirty="0" smtClean="0">
                <a:latin typeface="Arial" pitchFamily="34" charset="0"/>
                <a:cs typeface="B Nazanin" pitchFamily="2" charset="-78"/>
              </a:rPr>
              <a:t>، و ترم زميني </a:t>
            </a:r>
            <a:r>
              <a:rPr lang="en-US" dirty="0" smtClean="0">
                <a:latin typeface="Arial" pitchFamily="34" charset="0"/>
                <a:cs typeface="B Nazanin" pitchFamily="2" charset="-78"/>
              </a:rPr>
              <a:t>g</a:t>
            </a:r>
            <a:r>
              <a:rPr lang="ar-SA" dirty="0" smtClean="0">
                <a:latin typeface="Arial" pitchFamily="34" charset="0"/>
                <a:cs typeface="B Nazanin" pitchFamily="2" charset="-78"/>
              </a:rPr>
              <a:t> داريم:</a:t>
            </a:r>
            <a:endParaRPr lang="en-US" dirty="0">
              <a:latin typeface="Arial" pitchFamily="34" charset="0"/>
              <a:cs typeface="B Nazanin" pitchFamily="2" charset="-78"/>
            </a:endParaRPr>
          </a:p>
        </p:txBody>
      </p:sp>
      <p:graphicFrame>
        <p:nvGraphicFramePr>
          <p:cNvPr id="1026" name="Object 2"/>
          <p:cNvGraphicFramePr>
            <a:graphicFrameLocks noChangeAspect="1"/>
          </p:cNvGraphicFramePr>
          <p:nvPr/>
        </p:nvGraphicFramePr>
        <p:xfrm>
          <a:off x="3000364" y="3929066"/>
          <a:ext cx="3952736" cy="1428760"/>
        </p:xfrm>
        <a:graphic>
          <a:graphicData uri="http://schemas.openxmlformats.org/presentationml/2006/ole">
            <mc:AlternateContent xmlns:mc="http://schemas.openxmlformats.org/markup-compatibility/2006">
              <mc:Choice xmlns:v="urn:schemas-microsoft-com:vml" Requires="v">
                <p:oleObj spid="_x0000_s1040" name="Equation" r:id="rId3" imgW="1193760" imgH="431640" progId="Equation.3">
                  <p:embed/>
                </p:oleObj>
              </mc:Choice>
              <mc:Fallback>
                <p:oleObj name="Equation" r:id="rId3" imgW="11937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64" y="3929066"/>
                        <a:ext cx="3952736" cy="142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5984" y="214290"/>
            <a:ext cx="6629388" cy="5493812"/>
          </a:xfrm>
          <a:prstGeom prst="rect">
            <a:avLst/>
          </a:prstGeom>
          <a:noFill/>
          <a:ln w="9525">
            <a:noFill/>
            <a:miter lim="800000"/>
            <a:headEnd/>
            <a:tailEnd/>
          </a:ln>
        </p:spPr>
        <p:txBody>
          <a:bodyPr wrap="square">
            <a:spAutoFit/>
          </a:bodyPr>
          <a:lstStyle/>
          <a:p>
            <a:pPr marL="342900" indent="-342900" algn="just">
              <a:lnSpc>
                <a:spcPct val="135000"/>
              </a:lnSpc>
            </a:pPr>
            <a:r>
              <a:rPr lang="ar-SA" sz="2000" b="1" u="sng" dirty="0">
                <a:solidFill>
                  <a:srgbClr val="FF0000"/>
                </a:solidFill>
                <a:cs typeface="B Titr" pitchFamily="2" charset="-78"/>
              </a:rPr>
              <a:t>رويه‌اي براي تبديل به فرم نرمال:</a:t>
            </a:r>
            <a:endParaRPr lang="fa-IR" sz="2000" b="1" u="sng" dirty="0">
              <a:solidFill>
                <a:srgbClr val="FF0000"/>
              </a:solidFill>
              <a:cs typeface="B Titr" pitchFamily="2" charset="-78"/>
            </a:endParaRPr>
          </a:p>
          <a:p>
            <a:pPr marL="342900" indent="-342900" algn="just">
              <a:lnSpc>
                <a:spcPct val="135000"/>
              </a:lnSpc>
            </a:pPr>
            <a:endParaRPr lang="fa-IR" sz="2000" b="1" u="sng" dirty="0">
              <a:cs typeface="B Nazanin" pitchFamily="2" charset="-78"/>
            </a:endParaRPr>
          </a:p>
          <a:p>
            <a:pPr marL="342900" indent="-342900" algn="just">
              <a:lnSpc>
                <a:spcPct val="135000"/>
              </a:lnSpc>
            </a:pPr>
            <a:r>
              <a:rPr lang="fa-IR" sz="2000" u="sng" dirty="0">
                <a:solidFill>
                  <a:srgbClr val="00B050"/>
                </a:solidFill>
                <a:cs typeface="B Nazanin" pitchFamily="2" charset="-78"/>
              </a:rPr>
              <a:t>1) </a:t>
            </a:r>
            <a:r>
              <a:rPr lang="ar-SA" sz="2000" u="sng" dirty="0">
                <a:solidFill>
                  <a:srgbClr val="00B050"/>
                </a:solidFill>
                <a:cs typeface="B Nazanin" pitchFamily="2" charset="-78"/>
              </a:rPr>
              <a:t>حذف ترکيب شرطي</a:t>
            </a:r>
            <a:r>
              <a:rPr lang="fa-IR" sz="2000" u="sng" dirty="0">
                <a:solidFill>
                  <a:srgbClr val="00B050"/>
                </a:solidFill>
                <a:cs typeface="B Nazanin" pitchFamily="2" charset="-78"/>
              </a:rPr>
              <a:t>:</a:t>
            </a:r>
          </a:p>
          <a:p>
            <a:pPr marL="342900" indent="-342900" algn="just">
              <a:lnSpc>
                <a:spcPct val="135000"/>
              </a:lnSpc>
            </a:pPr>
            <a:r>
              <a:rPr lang="ar-SA" sz="2000" dirty="0">
                <a:cs typeface="B Nazanin" pitchFamily="2" charset="-78"/>
              </a:rPr>
              <a:t>مي‌توان تمام ترکيبات شرطي را با معادل فصلي جايگزين نمود</a:t>
            </a:r>
            <a:r>
              <a:rPr lang="ar-SA" sz="2000" dirty="0" smtClean="0">
                <a:cs typeface="B Nazanin" pitchFamily="2" charset="-78"/>
              </a:rPr>
              <a:t>.</a:t>
            </a:r>
            <a:endParaRPr lang="fa-IR" sz="2000" dirty="0" smtClean="0">
              <a:cs typeface="B Nazanin" pitchFamily="2" charset="-78"/>
            </a:endParaRPr>
          </a:p>
          <a:p>
            <a:pPr marL="342900" indent="-342900" algn="just">
              <a:lnSpc>
                <a:spcPct val="135000"/>
              </a:lnSpc>
            </a:pPr>
            <a:endParaRPr lang="fa-IR" sz="2000" dirty="0">
              <a:cs typeface="B Nazanin" pitchFamily="2" charset="-78"/>
            </a:endParaRPr>
          </a:p>
          <a:p>
            <a:pPr marL="342900" indent="-342900" algn="just">
              <a:lnSpc>
                <a:spcPct val="135000"/>
              </a:lnSpc>
            </a:pPr>
            <a:r>
              <a:rPr lang="fa-IR" sz="2000" u="sng" dirty="0">
                <a:solidFill>
                  <a:srgbClr val="00B050"/>
                </a:solidFill>
                <a:cs typeface="B Nazanin" pitchFamily="2" charset="-78"/>
              </a:rPr>
              <a:t>2) </a:t>
            </a:r>
            <a:r>
              <a:rPr lang="ar-SA" sz="2000" u="sng" dirty="0">
                <a:solidFill>
                  <a:srgbClr val="00B050"/>
                </a:solidFill>
                <a:cs typeface="B Nazanin" pitchFamily="2" charset="-78"/>
              </a:rPr>
              <a:t>حذف </a:t>
            </a:r>
            <a:r>
              <a:rPr lang="en-US" sz="2000" u="sng" dirty="0">
                <a:solidFill>
                  <a:srgbClr val="00B050"/>
                </a:solidFill>
                <a:cs typeface="B Nazanin" pitchFamily="2" charset="-78"/>
              </a:rPr>
              <a:t>¬</a:t>
            </a:r>
            <a:r>
              <a:rPr lang="ar-SA" sz="2000" u="sng" dirty="0">
                <a:solidFill>
                  <a:srgbClr val="00B050"/>
                </a:solidFill>
                <a:cs typeface="B Nazanin" pitchFamily="2" charset="-78"/>
              </a:rPr>
              <a:t>:</a:t>
            </a:r>
            <a:endParaRPr lang="fa-IR" sz="2000" u="sng" dirty="0">
              <a:solidFill>
                <a:srgbClr val="00B050"/>
              </a:solidFill>
              <a:cs typeface="B Nazanin" pitchFamily="2" charset="-78"/>
            </a:endParaRPr>
          </a:p>
          <a:p>
            <a:pPr marL="342900" indent="-342900" algn="just">
              <a:lnSpc>
                <a:spcPct val="135000"/>
              </a:lnSpc>
            </a:pPr>
            <a:r>
              <a:rPr lang="ar-SA" sz="2000" dirty="0">
                <a:cs typeface="B Nazanin" pitchFamily="2" charset="-78"/>
              </a:rPr>
              <a:t>نقيض فقط براي فرم نرمال عطفي مجاز است، و براي تمام فرم‌هاي نرمال شرطي قدغن </a:t>
            </a:r>
            <a:r>
              <a:rPr lang="ar-SA" sz="2000" dirty="0" smtClean="0">
                <a:cs typeface="B Nazanin" pitchFamily="2" charset="-78"/>
              </a:rPr>
              <a:t>است.</a:t>
            </a:r>
            <a:endParaRPr lang="fa-IR" sz="2000" dirty="0" smtClean="0">
              <a:cs typeface="B Nazanin" pitchFamily="2" charset="-78"/>
            </a:endParaRPr>
          </a:p>
          <a:p>
            <a:pPr marL="342900" indent="-342900" algn="just">
              <a:lnSpc>
                <a:spcPct val="135000"/>
              </a:lnSpc>
            </a:pPr>
            <a:endParaRPr lang="fa-IR" sz="2000" dirty="0" smtClean="0">
              <a:cs typeface="B Nazanin" pitchFamily="2" charset="-78"/>
            </a:endParaRPr>
          </a:p>
          <a:p>
            <a:pPr marL="342900" indent="-342900" algn="just">
              <a:lnSpc>
                <a:spcPct val="135000"/>
              </a:lnSpc>
            </a:pPr>
            <a:r>
              <a:rPr lang="fa-IR" sz="2000" u="sng" dirty="0" smtClean="0">
                <a:solidFill>
                  <a:srgbClr val="00B050"/>
                </a:solidFill>
                <a:cs typeface="B Nazanin" pitchFamily="2" charset="-78"/>
              </a:rPr>
              <a:t>3</a:t>
            </a:r>
            <a:r>
              <a:rPr lang="fa-IR" sz="2000" u="sng" dirty="0">
                <a:solidFill>
                  <a:srgbClr val="00B050"/>
                </a:solidFill>
                <a:cs typeface="B Nazanin" pitchFamily="2" charset="-78"/>
              </a:rPr>
              <a:t>) </a:t>
            </a:r>
            <a:r>
              <a:rPr lang="ar-SA" sz="2000" u="sng" dirty="0">
                <a:solidFill>
                  <a:srgbClr val="00B050"/>
                </a:solidFill>
                <a:cs typeface="B Nazanin" pitchFamily="2" charset="-78"/>
              </a:rPr>
              <a:t>استاندارد کردن متغيرها:</a:t>
            </a:r>
            <a:endParaRPr lang="fa-IR" sz="2000" u="sng" dirty="0">
              <a:solidFill>
                <a:srgbClr val="00B050"/>
              </a:solidFill>
              <a:cs typeface="B Nazanin" pitchFamily="2" charset="-78"/>
            </a:endParaRPr>
          </a:p>
          <a:p>
            <a:pPr marL="342900" indent="-342900" algn="just">
              <a:lnSpc>
                <a:spcPct val="135000"/>
              </a:lnSpc>
            </a:pPr>
            <a:r>
              <a:rPr lang="ar-SA" sz="2000" dirty="0">
                <a:cs typeface="B Nazanin" pitchFamily="2" charset="-78"/>
              </a:rPr>
              <a:t>اين عمل بعداً از ايجاد ابهام زمان حذف سورها جلوگيري مي‌کند</a:t>
            </a:r>
            <a:r>
              <a:rPr lang="ar-SA" sz="2000" dirty="0" smtClean="0">
                <a:cs typeface="B Nazanin" pitchFamily="2" charset="-78"/>
              </a:rPr>
              <a:t>.</a:t>
            </a:r>
            <a:endParaRPr lang="fa-IR" sz="2000" dirty="0" smtClean="0">
              <a:cs typeface="B Nazanin" pitchFamily="2" charset="-78"/>
            </a:endParaRPr>
          </a:p>
          <a:p>
            <a:pPr marL="342900" indent="-342900" algn="just">
              <a:lnSpc>
                <a:spcPct val="135000"/>
              </a:lnSpc>
            </a:pPr>
            <a:endParaRPr lang="fa-IR" sz="2000" dirty="0">
              <a:cs typeface="B Nazanin" pitchFamily="2" charset="-78"/>
            </a:endParaRPr>
          </a:p>
          <a:p>
            <a:pPr marL="342900" indent="-342900" algn="just">
              <a:lnSpc>
                <a:spcPct val="135000"/>
              </a:lnSpc>
            </a:pPr>
            <a:r>
              <a:rPr lang="fa-IR" sz="2000" u="sng" dirty="0">
                <a:solidFill>
                  <a:srgbClr val="00B050"/>
                </a:solidFill>
                <a:cs typeface="B Nazanin" pitchFamily="2" charset="-78"/>
              </a:rPr>
              <a:t>4) </a:t>
            </a:r>
            <a:r>
              <a:rPr lang="ar-SA" sz="2000" u="sng" dirty="0">
                <a:solidFill>
                  <a:srgbClr val="00B050"/>
                </a:solidFill>
                <a:cs typeface="B Nazanin" pitchFamily="2" charset="-78"/>
              </a:rPr>
              <a:t>انتقال سورها به سمت چپ: </a:t>
            </a:r>
            <a:endParaRPr lang="en-US" sz="2000" u="sng" dirty="0">
              <a:solidFill>
                <a:srgbClr val="00B050"/>
              </a:solidFill>
              <a:cs typeface="B Nazani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39752" y="548680"/>
            <a:ext cx="6480720" cy="5078313"/>
          </a:xfrm>
          <a:prstGeom prst="rect">
            <a:avLst/>
          </a:prstGeom>
          <a:noFill/>
          <a:ln w="9525">
            <a:noFill/>
            <a:miter lim="800000"/>
            <a:headEnd/>
            <a:tailEnd/>
          </a:ln>
        </p:spPr>
        <p:txBody>
          <a:bodyPr wrap="square">
            <a:spAutoFit/>
          </a:bodyPr>
          <a:lstStyle/>
          <a:p>
            <a:pPr marL="342900" indent="-342900" algn="just">
              <a:lnSpc>
                <a:spcPct val="135000"/>
              </a:lnSpc>
            </a:pPr>
            <a:r>
              <a:rPr lang="fa-IR" sz="2400" u="sng" dirty="0">
                <a:solidFill>
                  <a:srgbClr val="00B050"/>
                </a:solidFill>
                <a:cs typeface="B Nazanin" pitchFamily="2" charset="-78"/>
              </a:rPr>
              <a:t>5) </a:t>
            </a:r>
            <a:r>
              <a:rPr lang="en-US" sz="2400" u="sng" dirty="0" err="1">
                <a:solidFill>
                  <a:srgbClr val="00B050"/>
                </a:solidFill>
                <a:cs typeface="B Nazanin" pitchFamily="2" charset="-78"/>
              </a:rPr>
              <a:t>Skolemize</a:t>
            </a:r>
            <a:r>
              <a:rPr lang="fa-IR" sz="2400" u="sng" dirty="0">
                <a:solidFill>
                  <a:srgbClr val="00B050"/>
                </a:solidFill>
                <a:cs typeface="B Nazanin" pitchFamily="2" charset="-78"/>
              </a:rPr>
              <a:t>:</a:t>
            </a:r>
          </a:p>
          <a:p>
            <a:pPr marL="342900" indent="-342900" algn="just">
              <a:lnSpc>
                <a:spcPct val="135000"/>
              </a:lnSpc>
            </a:pPr>
            <a:r>
              <a:rPr lang="en-US" sz="2400" dirty="0" err="1">
                <a:cs typeface="B Nazanin" pitchFamily="2" charset="-78"/>
              </a:rPr>
              <a:t>Skolemization</a:t>
            </a:r>
            <a:r>
              <a:rPr lang="ar-SA" sz="2400" dirty="0">
                <a:cs typeface="B Nazanin" pitchFamily="2" charset="-78"/>
              </a:rPr>
              <a:t> پردازشي است که در آن تمام سورهاي وجودي حذف مي‌شوند</a:t>
            </a:r>
            <a:r>
              <a:rPr lang="ar-SA" sz="2400" dirty="0" smtClean="0">
                <a:cs typeface="B Nazanin" pitchFamily="2" charset="-78"/>
              </a:rPr>
              <a:t>.</a:t>
            </a:r>
            <a:endParaRPr lang="fa-IR" sz="2400" dirty="0" smtClean="0">
              <a:cs typeface="B Nazanin" pitchFamily="2" charset="-78"/>
            </a:endParaRPr>
          </a:p>
          <a:p>
            <a:pPr marL="342900" indent="-342900" algn="just">
              <a:lnSpc>
                <a:spcPct val="135000"/>
              </a:lnSpc>
            </a:pPr>
            <a:endParaRPr lang="fa-IR" sz="2400" dirty="0">
              <a:cs typeface="B Nazanin" pitchFamily="2" charset="-78"/>
            </a:endParaRPr>
          </a:p>
          <a:p>
            <a:pPr marL="342900" indent="-342900" algn="just">
              <a:lnSpc>
                <a:spcPct val="135000"/>
              </a:lnSpc>
            </a:pPr>
            <a:r>
              <a:rPr lang="fa-IR" sz="2400" u="sng" dirty="0">
                <a:solidFill>
                  <a:srgbClr val="00B050"/>
                </a:solidFill>
                <a:cs typeface="B Nazanin" pitchFamily="2" charset="-78"/>
              </a:rPr>
              <a:t>6) </a:t>
            </a:r>
            <a:r>
              <a:rPr lang="ar-SA" sz="2400" u="sng" dirty="0">
                <a:solidFill>
                  <a:srgbClr val="00B050"/>
                </a:solidFill>
                <a:cs typeface="B Nazanin" pitchFamily="2" charset="-78"/>
              </a:rPr>
              <a:t>توزيع </a:t>
            </a:r>
            <a:r>
              <a:rPr lang="el-GR" sz="2000" u="sng" dirty="0">
                <a:solidFill>
                  <a:srgbClr val="00B050"/>
                </a:solidFill>
                <a:cs typeface="B Nazanin" pitchFamily="2" charset="-78"/>
              </a:rPr>
              <a:t>Λ</a:t>
            </a:r>
            <a:r>
              <a:rPr lang="ar-SA" sz="2400" u="sng" dirty="0">
                <a:solidFill>
                  <a:srgbClr val="00B050"/>
                </a:solidFill>
                <a:cs typeface="B Nazanin" pitchFamily="2" charset="-78"/>
              </a:rPr>
              <a:t> </a:t>
            </a:r>
            <a:r>
              <a:rPr lang="fa-IR" sz="2400" u="sng" dirty="0">
                <a:solidFill>
                  <a:srgbClr val="00B050"/>
                </a:solidFill>
                <a:cs typeface="B Nazanin" pitchFamily="2" charset="-78"/>
              </a:rPr>
              <a:t>بر </a:t>
            </a:r>
            <a:r>
              <a:rPr lang="el-GR" sz="2400" u="sng" dirty="0">
                <a:solidFill>
                  <a:srgbClr val="00B050"/>
                </a:solidFill>
                <a:cs typeface="B Nazanin" pitchFamily="2" charset="-78"/>
              </a:rPr>
              <a:t>ν</a:t>
            </a:r>
            <a:r>
              <a:rPr lang="fa-IR" sz="2400" u="sng" dirty="0">
                <a:solidFill>
                  <a:srgbClr val="00B050"/>
                </a:solidFill>
                <a:cs typeface="B Nazanin" pitchFamily="2" charset="-78"/>
              </a:rPr>
              <a:t> </a:t>
            </a:r>
            <a:r>
              <a:rPr lang="ar-SA" sz="2400" u="sng" dirty="0">
                <a:solidFill>
                  <a:srgbClr val="00B050"/>
                </a:solidFill>
                <a:cs typeface="B Nazanin" pitchFamily="2" charset="-78"/>
              </a:rPr>
              <a:t>: </a:t>
            </a:r>
            <a:endParaRPr lang="fa-IR" sz="2400" u="sng" dirty="0" smtClean="0">
              <a:solidFill>
                <a:srgbClr val="00B050"/>
              </a:solidFill>
              <a:cs typeface="B Nazanin" pitchFamily="2" charset="-78"/>
            </a:endParaRPr>
          </a:p>
          <a:p>
            <a:pPr marL="342900" indent="-342900" algn="just">
              <a:lnSpc>
                <a:spcPct val="135000"/>
              </a:lnSpc>
            </a:pPr>
            <a:endParaRPr lang="fa-IR" sz="2400" u="sng" dirty="0">
              <a:solidFill>
                <a:srgbClr val="7F5429"/>
              </a:solidFill>
              <a:cs typeface="B Nazanin" pitchFamily="2" charset="-78"/>
            </a:endParaRPr>
          </a:p>
          <a:p>
            <a:pPr marL="342900" indent="-342900" algn="just">
              <a:lnSpc>
                <a:spcPct val="135000"/>
              </a:lnSpc>
            </a:pPr>
            <a:r>
              <a:rPr lang="fa-IR" sz="2400" u="sng" dirty="0">
                <a:solidFill>
                  <a:srgbClr val="00B050"/>
                </a:solidFill>
                <a:cs typeface="B Nazanin" pitchFamily="2" charset="-78"/>
              </a:rPr>
              <a:t>7) </a:t>
            </a:r>
            <a:r>
              <a:rPr lang="ar-SA" sz="2400" u="sng" dirty="0">
                <a:solidFill>
                  <a:srgbClr val="00B050"/>
                </a:solidFill>
                <a:cs typeface="B Nazanin" pitchFamily="2" charset="-78"/>
              </a:rPr>
              <a:t>ترکيبات فصلي و عطفي لانه‌اي مسطح شده:</a:t>
            </a:r>
            <a:endParaRPr lang="fa-IR" sz="2400" u="sng" dirty="0">
              <a:solidFill>
                <a:srgbClr val="00B050"/>
              </a:solidFill>
              <a:cs typeface="B Nazanin" pitchFamily="2" charset="-78"/>
            </a:endParaRPr>
          </a:p>
          <a:p>
            <a:pPr marL="342900" indent="-342900" algn="just">
              <a:lnSpc>
                <a:spcPct val="135000"/>
              </a:lnSpc>
            </a:pPr>
            <a:r>
              <a:rPr lang="ar-SA" sz="2400" dirty="0">
                <a:cs typeface="B Nazanin" pitchFamily="2" charset="-78"/>
              </a:rPr>
              <a:t>در اين مورد، جمله به فرم نرمال عطفي </a:t>
            </a:r>
            <a:r>
              <a:rPr lang="en-US" sz="2400" dirty="0">
                <a:cs typeface="B Nazanin" pitchFamily="2" charset="-78"/>
              </a:rPr>
              <a:t>(CNF)</a:t>
            </a:r>
            <a:r>
              <a:rPr lang="ar-SA" sz="2400" dirty="0">
                <a:cs typeface="B Nazanin" pitchFamily="2" charset="-78"/>
              </a:rPr>
              <a:t>‌است</a:t>
            </a:r>
            <a:r>
              <a:rPr lang="ar-SA" sz="2400" dirty="0" smtClean="0">
                <a:cs typeface="B Nazanin" pitchFamily="2" charset="-78"/>
              </a:rPr>
              <a:t>.</a:t>
            </a:r>
            <a:endParaRPr lang="fa-IR" sz="2400" dirty="0" smtClean="0">
              <a:cs typeface="B Nazanin" pitchFamily="2" charset="-78"/>
            </a:endParaRPr>
          </a:p>
          <a:p>
            <a:pPr marL="342900" indent="-342900" algn="just">
              <a:lnSpc>
                <a:spcPct val="135000"/>
              </a:lnSpc>
            </a:pPr>
            <a:endParaRPr lang="fa-IR" sz="2400" dirty="0">
              <a:cs typeface="B Nazanin" pitchFamily="2" charset="-78"/>
            </a:endParaRPr>
          </a:p>
          <a:p>
            <a:pPr marL="342900" indent="-342900" algn="just">
              <a:lnSpc>
                <a:spcPct val="135000"/>
              </a:lnSpc>
            </a:pPr>
            <a:r>
              <a:rPr lang="fa-IR" sz="2400" u="sng" dirty="0">
                <a:solidFill>
                  <a:srgbClr val="00B050"/>
                </a:solidFill>
                <a:cs typeface="B Nazanin" pitchFamily="2" charset="-78"/>
              </a:rPr>
              <a:t>8) </a:t>
            </a:r>
            <a:r>
              <a:rPr lang="ar-SA" sz="2400" u="sng" dirty="0">
                <a:solidFill>
                  <a:srgbClr val="00B050"/>
                </a:solidFill>
                <a:cs typeface="B Nazanin" pitchFamily="2" charset="-78"/>
              </a:rPr>
              <a:t>تبديل ترکيبات فصلي به ترکيب شرطي:</a:t>
            </a:r>
            <a:endParaRPr lang="en-US" sz="2400" u="sng" dirty="0">
              <a:solidFill>
                <a:srgbClr val="00B050"/>
              </a:solidFill>
              <a:cs typeface="B Nazanin"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627784" y="620688"/>
            <a:ext cx="6129353" cy="3831818"/>
          </a:xfrm>
          <a:prstGeom prst="rect">
            <a:avLst/>
          </a:prstGeom>
          <a:noFill/>
          <a:ln w="9525">
            <a:noFill/>
            <a:miter lim="800000"/>
            <a:headEnd/>
            <a:tailEnd/>
          </a:ln>
        </p:spPr>
        <p:txBody>
          <a:bodyPr wrap="square">
            <a:spAutoFit/>
          </a:bodyPr>
          <a:lstStyle/>
          <a:p>
            <a:pPr marL="342900" indent="-342900" algn="just">
              <a:lnSpc>
                <a:spcPct val="135000"/>
              </a:lnSpc>
            </a:pPr>
            <a:r>
              <a:rPr lang="ar-SA" sz="2000" b="1" dirty="0">
                <a:solidFill>
                  <a:srgbClr val="FF0000"/>
                </a:solidFill>
                <a:cs typeface="B Titr" pitchFamily="2" charset="-78"/>
              </a:rPr>
              <a:t>برخورد با مسئله تساوي:</a:t>
            </a:r>
            <a:endParaRPr lang="fa-IR" sz="2000" b="1" dirty="0">
              <a:solidFill>
                <a:srgbClr val="FF0000"/>
              </a:solidFill>
              <a:cs typeface="B Titr" pitchFamily="2" charset="-78"/>
            </a:endParaRPr>
          </a:p>
          <a:p>
            <a:pPr marL="342900" indent="-342900" algn="just">
              <a:lnSpc>
                <a:spcPct val="135000"/>
              </a:lnSpc>
            </a:pPr>
            <a:endParaRPr lang="fa-IR" sz="2000" b="1" dirty="0">
              <a:solidFill>
                <a:srgbClr val="7F5429"/>
              </a:solidFill>
              <a:cs typeface="B Nazanin" pitchFamily="2" charset="-78"/>
            </a:endParaRPr>
          </a:p>
          <a:p>
            <a:pPr marL="342900" indent="-342900" algn="just">
              <a:lnSpc>
                <a:spcPct val="135000"/>
              </a:lnSpc>
            </a:pPr>
            <a:r>
              <a:rPr lang="ar-SA" sz="2000" dirty="0">
                <a:cs typeface="B Nazanin" pitchFamily="2" charset="-78"/>
              </a:rPr>
              <a:t>يکسان‌سازي يک تست نحوي مبتني بر ظاهر ترم‌هاي آرگوماني است و تست صحيح معنايي مبتني بر اشيا</a:t>
            </a:r>
            <a:r>
              <a:rPr lang="fa-IR" sz="2000" dirty="0">
                <a:cs typeface="B Nazanin" pitchFamily="2" charset="-78"/>
              </a:rPr>
              <a:t>يي</a:t>
            </a:r>
            <a:r>
              <a:rPr lang="ar-SA" sz="2000" dirty="0">
                <a:cs typeface="B Nazanin" pitchFamily="2" charset="-78"/>
              </a:rPr>
              <a:t> که نمايش مي‌دهند، نيست.</a:t>
            </a:r>
            <a:endParaRPr lang="fa-IR" sz="2000" dirty="0">
              <a:cs typeface="B Nazanin" pitchFamily="2" charset="-78"/>
            </a:endParaRPr>
          </a:p>
          <a:p>
            <a:pPr marL="342900" indent="-342900" algn="just">
              <a:lnSpc>
                <a:spcPct val="135000"/>
              </a:lnSpc>
            </a:pPr>
            <a:endParaRPr lang="fa-IR" sz="2000" dirty="0">
              <a:cs typeface="B Nazanin" pitchFamily="2" charset="-78"/>
            </a:endParaRPr>
          </a:p>
          <a:p>
            <a:pPr marL="342900" indent="-342900" algn="just">
              <a:lnSpc>
                <a:spcPct val="135000"/>
              </a:lnSpc>
            </a:pPr>
            <a:r>
              <a:rPr lang="ar-SA" sz="2000" u="sng" dirty="0">
                <a:solidFill>
                  <a:srgbClr val="FF0000"/>
                </a:solidFill>
                <a:cs typeface="B Titr" pitchFamily="2" charset="-78"/>
              </a:rPr>
              <a:t>دو روش براي انجام اين امر</a:t>
            </a:r>
            <a:r>
              <a:rPr lang="ar-SA" sz="2000" u="sng" dirty="0" smtClean="0">
                <a:solidFill>
                  <a:srgbClr val="FF0000"/>
                </a:solidFill>
                <a:cs typeface="B Titr" pitchFamily="2" charset="-78"/>
              </a:rPr>
              <a:t>:</a:t>
            </a:r>
            <a:endParaRPr lang="fa-IR" sz="2000" u="sng" dirty="0" smtClean="0">
              <a:solidFill>
                <a:srgbClr val="FF0000"/>
              </a:solidFill>
              <a:cs typeface="B Titr" pitchFamily="2" charset="-78"/>
            </a:endParaRPr>
          </a:p>
          <a:p>
            <a:pPr marL="342900" indent="-342900" algn="just">
              <a:lnSpc>
                <a:spcPct val="135000"/>
              </a:lnSpc>
            </a:pPr>
            <a:endParaRPr lang="fa-IR" sz="2000" u="sng" dirty="0">
              <a:solidFill>
                <a:srgbClr val="7F5429"/>
              </a:solidFill>
              <a:cs typeface="B Nazanin" pitchFamily="2" charset="-78"/>
            </a:endParaRPr>
          </a:p>
          <a:p>
            <a:pPr marL="342900" indent="-342900" algn="just">
              <a:lnSpc>
                <a:spcPct val="135000"/>
              </a:lnSpc>
            </a:pPr>
            <a:r>
              <a:rPr lang="fa-IR" sz="2000" b="1" dirty="0">
                <a:cs typeface="B Nazanin" pitchFamily="2" charset="-78"/>
              </a:rPr>
              <a:t>1) </a:t>
            </a:r>
            <a:r>
              <a:rPr lang="ar-SA" sz="2000" b="1" dirty="0">
                <a:cs typeface="B Nazanin" pitchFamily="2" charset="-78"/>
              </a:rPr>
              <a:t>بديهي نمودن تساوي به وسيله ذکر خواص آن</a:t>
            </a:r>
            <a:r>
              <a:rPr lang="fa-IR" sz="2000" b="1" dirty="0">
                <a:cs typeface="B Nazanin" pitchFamily="2" charset="-78"/>
              </a:rPr>
              <a:t>:</a:t>
            </a:r>
          </a:p>
          <a:p>
            <a:pPr marL="342900" indent="-342900" algn="just">
              <a:lnSpc>
                <a:spcPct val="135000"/>
              </a:lnSpc>
            </a:pPr>
            <a:r>
              <a:rPr lang="ar-SA" sz="2000" dirty="0">
                <a:cs typeface="B Nazanin" pitchFamily="2" charset="-78"/>
              </a:rPr>
              <a:t>بايد ذکر شود که تساوي، انعطاف‌پذير، متقارن و (متعدي) است.</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00100" y="357166"/>
            <a:ext cx="7800975" cy="2585323"/>
          </a:xfrm>
          <a:prstGeom prst="rect">
            <a:avLst/>
          </a:prstGeom>
          <a:noFill/>
          <a:ln w="9525">
            <a:noFill/>
            <a:miter lim="800000"/>
            <a:headEnd/>
            <a:tailEnd/>
          </a:ln>
        </p:spPr>
        <p:txBody>
          <a:bodyPr>
            <a:spAutoFit/>
          </a:bodyPr>
          <a:lstStyle/>
          <a:p>
            <a:pPr marL="342900" indent="-342900" algn="just">
              <a:lnSpc>
                <a:spcPct val="135000"/>
              </a:lnSpc>
            </a:pPr>
            <a:r>
              <a:rPr lang="fa-IR" sz="2000" b="1" dirty="0">
                <a:solidFill>
                  <a:srgbClr val="FF0000"/>
                </a:solidFill>
                <a:cs typeface="B Titr" pitchFamily="2" charset="-78"/>
              </a:rPr>
              <a:t>2) </a:t>
            </a:r>
            <a:r>
              <a:rPr lang="ar-SA" sz="2000" b="1" dirty="0">
                <a:solidFill>
                  <a:srgbClr val="FF0000"/>
                </a:solidFill>
                <a:cs typeface="B Titr" pitchFamily="2" charset="-78"/>
              </a:rPr>
              <a:t>استفاده از يک قانون استنتاج از يک قانون استنتاج</a:t>
            </a:r>
            <a:r>
              <a:rPr lang="fa-IR" sz="2000" b="1" dirty="0" smtClean="0">
                <a:solidFill>
                  <a:srgbClr val="FF0000"/>
                </a:solidFill>
                <a:cs typeface="B Titr" pitchFamily="2" charset="-78"/>
              </a:rPr>
              <a:t>:</a:t>
            </a:r>
          </a:p>
          <a:p>
            <a:pPr marL="342900" indent="-342900" algn="just">
              <a:lnSpc>
                <a:spcPct val="135000"/>
              </a:lnSpc>
            </a:pPr>
            <a:endParaRPr lang="fa-IR" sz="2000" b="1" dirty="0">
              <a:solidFill>
                <a:srgbClr val="FF0000"/>
              </a:solidFill>
              <a:cs typeface="B Titr" pitchFamily="2" charset="-78"/>
            </a:endParaRPr>
          </a:p>
          <a:p>
            <a:pPr marL="342900" indent="-342900" algn="just">
              <a:lnSpc>
                <a:spcPct val="135000"/>
              </a:lnSpc>
            </a:pPr>
            <a:r>
              <a:rPr lang="ar-SA" sz="2000" dirty="0">
                <a:cs typeface="B Nazanin" pitchFamily="2" charset="-78"/>
              </a:rPr>
              <a:t>مي‌توانيم قانون استنتاج را به صورت زير تعريف کنيم:</a:t>
            </a:r>
            <a:endParaRPr lang="en-US" sz="2000" dirty="0">
              <a:cs typeface="B Nazanin" pitchFamily="2" charset="-78"/>
            </a:endParaRPr>
          </a:p>
          <a:p>
            <a:pPr marL="342900" indent="-342900" algn="just">
              <a:lnSpc>
                <a:spcPct val="135000"/>
              </a:lnSpc>
            </a:pPr>
            <a:r>
              <a:rPr lang="en-US" sz="2000" dirty="0">
                <a:cs typeface="B Nazanin" pitchFamily="2" charset="-78"/>
              </a:rPr>
              <a:t>Demodulation</a:t>
            </a:r>
            <a:r>
              <a:rPr lang="ar-SA" sz="2000" dirty="0">
                <a:cs typeface="B Nazanin" pitchFamily="2" charset="-78"/>
              </a:rPr>
              <a:t>: براي تمام ترم‌هاي </a:t>
            </a:r>
            <a:r>
              <a:rPr lang="en-US" sz="2000" dirty="0" err="1">
                <a:cs typeface="B Nazanin" pitchFamily="2" charset="-78"/>
              </a:rPr>
              <a:t>z,y,x</a:t>
            </a:r>
            <a:r>
              <a:rPr lang="ar-SA" sz="2000" dirty="0">
                <a:cs typeface="B Nazanin" pitchFamily="2" charset="-78"/>
              </a:rPr>
              <a:t> که </a:t>
            </a:r>
            <a:r>
              <a:rPr lang="en-US" sz="2000" dirty="0">
                <a:cs typeface="B Nazanin" pitchFamily="2" charset="-78"/>
              </a:rPr>
              <a:t>UNIFY (</a:t>
            </a:r>
            <a:r>
              <a:rPr lang="en-US" sz="2000" dirty="0" err="1">
                <a:cs typeface="B Nazanin" pitchFamily="2" charset="-78"/>
              </a:rPr>
              <a:t>x,y</a:t>
            </a:r>
            <a:r>
              <a:rPr lang="en-US" sz="2000" dirty="0">
                <a:cs typeface="B Nazanin" pitchFamily="2" charset="-78"/>
              </a:rPr>
              <a:t>) = </a:t>
            </a:r>
            <a:r>
              <a:rPr lang="el-GR" sz="2000" dirty="0">
                <a:cs typeface="B Nazanin" pitchFamily="2" charset="-78"/>
              </a:rPr>
              <a:t>θ</a:t>
            </a:r>
          </a:p>
          <a:p>
            <a:pPr marL="342900" indent="-342900" algn="just">
              <a:lnSpc>
                <a:spcPct val="135000"/>
              </a:lnSpc>
            </a:pPr>
            <a:endParaRPr lang="en-US" sz="2000" dirty="0">
              <a:cs typeface="B Nazanin" pitchFamily="2" charset="-78"/>
            </a:endParaRPr>
          </a:p>
          <a:p>
            <a:pPr marL="342900" indent="-342900" algn="just">
              <a:lnSpc>
                <a:spcPct val="135000"/>
              </a:lnSpc>
            </a:pPr>
            <a:endParaRPr lang="en-US" sz="2000" dirty="0">
              <a:cs typeface="B Nazanin" pitchFamily="2" charset="-78"/>
            </a:endParaRPr>
          </a:p>
        </p:txBody>
      </p:sp>
      <p:graphicFrame>
        <p:nvGraphicFramePr>
          <p:cNvPr id="37890" name="Object 3"/>
          <p:cNvGraphicFramePr>
            <a:graphicFrameLocks noChangeAspect="1"/>
          </p:cNvGraphicFramePr>
          <p:nvPr>
            <p:extLst>
              <p:ext uri="{D42A27DB-BD31-4B8C-83A1-F6EECF244321}">
                <p14:modId xmlns:p14="http://schemas.microsoft.com/office/powerpoint/2010/main" val="2362967556"/>
              </p:ext>
            </p:extLst>
          </p:nvPr>
        </p:nvGraphicFramePr>
        <p:xfrm>
          <a:off x="3275856" y="3284984"/>
          <a:ext cx="4033837" cy="1384300"/>
        </p:xfrm>
        <a:graphic>
          <a:graphicData uri="http://schemas.openxmlformats.org/presentationml/2006/ole">
            <mc:AlternateContent xmlns:mc="http://schemas.openxmlformats.org/markup-compatibility/2006">
              <mc:Choice xmlns:v="urn:schemas-microsoft-com:vml" Requires="v">
                <p:oleObj spid="_x0000_s37904" name="Equation" r:id="rId3" imgW="1257120" imgH="431640" progId="Equation.3">
                  <p:embed/>
                </p:oleObj>
              </mc:Choice>
              <mc:Fallback>
                <p:oleObj name="Equation" r:id="rId3" imgW="125712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284984"/>
                        <a:ext cx="4033837" cy="1384300"/>
                      </a:xfrm>
                      <a:prstGeom prst="rect">
                        <a:avLst/>
                      </a:prstGeom>
                      <a:noFill/>
                      <a:ln>
                        <a:solidFill>
                          <a:srgbClr val="7030A0"/>
                        </a:solidFill>
                      </a:ln>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071670" y="214290"/>
            <a:ext cx="6886568" cy="1754326"/>
          </a:xfrm>
          <a:prstGeom prst="rect">
            <a:avLst/>
          </a:prstGeom>
          <a:noFill/>
          <a:ln w="9525">
            <a:noFill/>
            <a:miter lim="800000"/>
            <a:headEnd/>
            <a:tailEnd/>
          </a:ln>
        </p:spPr>
        <p:txBody>
          <a:bodyPr wrap="square">
            <a:spAutoFit/>
          </a:bodyPr>
          <a:lstStyle/>
          <a:p>
            <a:pPr algn="just">
              <a:lnSpc>
                <a:spcPct val="135000"/>
              </a:lnSpc>
            </a:pPr>
            <a:r>
              <a:rPr lang="ar-SA" sz="2000" b="1" dirty="0">
                <a:solidFill>
                  <a:srgbClr val="FF0000"/>
                </a:solidFill>
                <a:cs typeface="B Titr" pitchFamily="2" charset="-78"/>
              </a:rPr>
              <a:t>استراتژي‌هاي </a:t>
            </a:r>
            <a:r>
              <a:rPr lang="en-US" sz="2000" b="1" dirty="0">
                <a:solidFill>
                  <a:srgbClr val="FF0000"/>
                </a:solidFill>
                <a:cs typeface="B Titr" pitchFamily="2" charset="-78"/>
              </a:rPr>
              <a:t>Resolution</a:t>
            </a:r>
            <a:r>
              <a:rPr lang="fa-IR" sz="2000" b="1" dirty="0">
                <a:solidFill>
                  <a:srgbClr val="FF0000"/>
                </a:solidFill>
                <a:cs typeface="B Titr" pitchFamily="2" charset="-78"/>
              </a:rPr>
              <a:t>:</a:t>
            </a:r>
          </a:p>
          <a:p>
            <a:pPr algn="just">
              <a:lnSpc>
                <a:spcPct val="135000"/>
              </a:lnSpc>
            </a:pPr>
            <a:endParaRPr lang="fa-IR" sz="2000" b="1" dirty="0">
              <a:solidFill>
                <a:srgbClr val="7F5429"/>
              </a:solidFill>
              <a:cs typeface="B Nazanin" pitchFamily="2" charset="-78"/>
            </a:endParaRPr>
          </a:p>
          <a:p>
            <a:pPr algn="just">
              <a:lnSpc>
                <a:spcPct val="135000"/>
              </a:lnSpc>
            </a:pPr>
            <a:r>
              <a:rPr lang="ar-SA" sz="2000" dirty="0">
                <a:cs typeface="B Nazanin" pitchFamily="2" charset="-78"/>
              </a:rPr>
              <a:t>4 استراتژي که براي راهنمايي جستجو به سمت يک اثبات استفاده مي‌شوند، را بررسي خواهيم کرد:</a:t>
            </a:r>
            <a:endParaRPr lang="en-US" sz="2000" dirty="0">
              <a:cs typeface="B Nazanin" pitchFamily="2" charset="-78"/>
            </a:endParaRPr>
          </a:p>
        </p:txBody>
      </p:sp>
      <p:sp>
        <p:nvSpPr>
          <p:cNvPr id="3" name="Text Box 2"/>
          <p:cNvSpPr txBox="1">
            <a:spLocks noChangeArrowheads="1"/>
          </p:cNvSpPr>
          <p:nvPr/>
        </p:nvSpPr>
        <p:spPr bwMode="auto">
          <a:xfrm>
            <a:off x="2071670" y="2285992"/>
            <a:ext cx="6829415" cy="1754326"/>
          </a:xfrm>
          <a:prstGeom prst="rect">
            <a:avLst/>
          </a:prstGeom>
          <a:noFill/>
          <a:ln w="9525">
            <a:noFill/>
            <a:miter lim="800000"/>
            <a:headEnd/>
            <a:tailEnd/>
          </a:ln>
        </p:spPr>
        <p:txBody>
          <a:bodyPr wrap="square">
            <a:spAutoFit/>
          </a:bodyPr>
          <a:lstStyle/>
          <a:p>
            <a:pPr marL="342900" indent="-342900" algn="just">
              <a:lnSpc>
                <a:spcPct val="135000"/>
              </a:lnSpc>
              <a:buFontTx/>
              <a:buAutoNum type="arabicParenR"/>
            </a:pPr>
            <a:r>
              <a:rPr lang="en-US" sz="2000" b="1" dirty="0">
                <a:solidFill>
                  <a:srgbClr val="FF0000"/>
                </a:solidFill>
                <a:cs typeface="B Titr" pitchFamily="2" charset="-78"/>
              </a:rPr>
              <a:t>Unit preference</a:t>
            </a:r>
            <a:r>
              <a:rPr lang="fa-IR" sz="2000" b="1" dirty="0">
                <a:solidFill>
                  <a:srgbClr val="FF0000"/>
                </a:solidFill>
                <a:cs typeface="B Titr" pitchFamily="2" charset="-78"/>
              </a:rPr>
              <a:t>:</a:t>
            </a:r>
          </a:p>
          <a:p>
            <a:pPr marL="342900" indent="-342900" algn="just">
              <a:lnSpc>
                <a:spcPct val="135000"/>
              </a:lnSpc>
            </a:pPr>
            <a:endParaRPr lang="fa-IR" sz="2000" b="1" dirty="0">
              <a:solidFill>
                <a:srgbClr val="7F5429"/>
              </a:solidFill>
              <a:cs typeface="B Nazanin" pitchFamily="2" charset="-78"/>
            </a:endParaRPr>
          </a:p>
          <a:p>
            <a:pPr marL="342900" indent="-342900" algn="just">
              <a:lnSpc>
                <a:spcPct val="135000"/>
              </a:lnSpc>
            </a:pPr>
            <a:r>
              <a:rPr lang="ar-SA" sz="2000" dirty="0">
                <a:cs typeface="B Nazanin" pitchFamily="2" charset="-78"/>
              </a:rPr>
              <a:t>در اينجا ما سعي بر توليد جمله کوتاهي به صورت </a:t>
            </a:r>
            <a:r>
              <a:rPr lang="en-US" sz="2000" dirty="0">
                <a:cs typeface="B Nazanin" pitchFamily="2" charset="-78"/>
              </a:rPr>
              <a:t>True =&gt; False</a:t>
            </a:r>
            <a:r>
              <a:rPr lang="ar-SA" sz="2000" dirty="0">
                <a:cs typeface="B Nazanin" pitchFamily="2" charset="-78"/>
              </a:rPr>
              <a:t>‌داريم.</a:t>
            </a:r>
            <a:endParaRPr lang="fa-IR" sz="2000" dirty="0">
              <a:cs typeface="B Nazanin" pitchFamily="2" charset="-78"/>
            </a:endParaRPr>
          </a:p>
          <a:p>
            <a:pPr marL="342900" indent="-342900" algn="just">
              <a:lnSpc>
                <a:spcPct val="135000"/>
              </a:lnSpc>
            </a:pPr>
            <a:r>
              <a:rPr lang="ar-SA" sz="2000" dirty="0">
                <a:cs typeface="B Nazanin" pitchFamily="2" charset="-78"/>
              </a:rPr>
              <a:t>اين استراتژي يک کشف‌کننده مفيد است که مي‌تواند با ديگر استراتژي‌ها ترکيب شود.</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714612" y="214290"/>
            <a:ext cx="6215079" cy="4247317"/>
          </a:xfrm>
          <a:prstGeom prst="rect">
            <a:avLst/>
          </a:prstGeom>
          <a:noFill/>
          <a:ln w="9525">
            <a:noFill/>
            <a:miter lim="800000"/>
            <a:headEnd/>
            <a:tailEnd/>
          </a:ln>
        </p:spPr>
        <p:txBody>
          <a:bodyPr wrap="square">
            <a:spAutoFit/>
          </a:bodyPr>
          <a:lstStyle/>
          <a:p>
            <a:pPr algn="just">
              <a:lnSpc>
                <a:spcPct val="135000"/>
              </a:lnSpc>
            </a:pPr>
            <a:r>
              <a:rPr lang="ar-SA" sz="2000" b="1" dirty="0">
                <a:solidFill>
                  <a:srgbClr val="FF0000"/>
                </a:solidFill>
                <a:cs typeface="B Titr" pitchFamily="2" charset="-78"/>
              </a:rPr>
              <a:t>2) مجموعه </a:t>
            </a:r>
            <a:r>
              <a:rPr lang="en-US" sz="2000" b="1" dirty="0">
                <a:solidFill>
                  <a:srgbClr val="FF0000"/>
                </a:solidFill>
                <a:cs typeface="B Titr" pitchFamily="2" charset="-78"/>
              </a:rPr>
              <a:t>Support</a:t>
            </a:r>
            <a:endParaRPr lang="fa-IR" sz="2000" b="1" dirty="0">
              <a:solidFill>
                <a:srgbClr val="FF0000"/>
              </a:solidFill>
              <a:cs typeface="B Titr" pitchFamily="2" charset="-78"/>
            </a:endParaRPr>
          </a:p>
          <a:p>
            <a:pPr algn="just">
              <a:lnSpc>
                <a:spcPct val="135000"/>
              </a:lnSpc>
            </a:pPr>
            <a:endParaRPr lang="fa-IR" sz="2000" b="1" dirty="0">
              <a:cs typeface="B Nazanin" pitchFamily="2" charset="-78"/>
            </a:endParaRPr>
          </a:p>
          <a:p>
            <a:pPr algn="just">
              <a:lnSpc>
                <a:spcPct val="135000"/>
              </a:lnSpc>
            </a:pPr>
            <a:r>
              <a:rPr lang="ar-SA" sz="2000" dirty="0">
                <a:cs typeface="B Nazanin" pitchFamily="2" charset="-78"/>
              </a:rPr>
              <a:t>هر </a:t>
            </a:r>
            <a:r>
              <a:rPr lang="en-US" sz="2000" dirty="0">
                <a:cs typeface="B Nazanin" pitchFamily="2" charset="-78"/>
              </a:rPr>
              <a:t>resolution</a:t>
            </a:r>
            <a:r>
              <a:rPr lang="ar-SA" sz="2000" dirty="0">
                <a:cs typeface="B Nazanin" pitchFamily="2" charset="-78"/>
              </a:rPr>
              <a:t> جمله‌اي را از مجموعه </a:t>
            </a:r>
            <a:r>
              <a:rPr lang="en-US" sz="2000" dirty="0">
                <a:cs typeface="B Nazanin" pitchFamily="2" charset="-78"/>
              </a:rPr>
              <a:t>Support</a:t>
            </a:r>
            <a:r>
              <a:rPr lang="ar-SA" sz="2000" dirty="0">
                <a:cs typeface="B Nazanin" pitchFamily="2" charset="-78"/>
              </a:rPr>
              <a:t> با جمله ديگري ترکيب مي‌کند و نتيجه را به مجموعه </a:t>
            </a:r>
            <a:r>
              <a:rPr lang="en-US" sz="2000" dirty="0">
                <a:cs typeface="B Nazanin" pitchFamily="2" charset="-78"/>
              </a:rPr>
              <a:t>Support</a:t>
            </a:r>
            <a:r>
              <a:rPr lang="ar-SA" sz="2000" dirty="0">
                <a:cs typeface="B Nazanin" pitchFamily="2" charset="-78"/>
              </a:rPr>
              <a:t> اضافه مي‌کند. اگر مجموعه </a:t>
            </a:r>
            <a:r>
              <a:rPr lang="en-US" sz="2000" dirty="0">
                <a:cs typeface="B Nazanin" pitchFamily="2" charset="-78"/>
              </a:rPr>
              <a:t>Support</a:t>
            </a:r>
            <a:r>
              <a:rPr lang="ar-SA" sz="2000" dirty="0">
                <a:cs typeface="B Nazanin" pitchFamily="2" charset="-78"/>
              </a:rPr>
              <a:t> به نسبت تمام پايگاه دانش کوچک باشد، فضاي جستجو را قطع خواهد کرد</a:t>
            </a:r>
            <a:r>
              <a:rPr lang="ar-SA" sz="2000" dirty="0" smtClean="0">
                <a:cs typeface="B Nazanin" pitchFamily="2" charset="-78"/>
              </a:rPr>
              <a:t>.</a:t>
            </a:r>
            <a:endParaRPr lang="en-US" sz="2000" dirty="0" smtClean="0">
              <a:cs typeface="B Nazanin" pitchFamily="2" charset="-78"/>
            </a:endParaRPr>
          </a:p>
          <a:p>
            <a:pPr algn="just">
              <a:lnSpc>
                <a:spcPct val="135000"/>
              </a:lnSpc>
            </a:pPr>
            <a:endParaRPr lang="fa-IR" sz="2000" dirty="0">
              <a:cs typeface="B Nazanin" pitchFamily="2" charset="-78"/>
            </a:endParaRPr>
          </a:p>
          <a:p>
            <a:pPr algn="just">
              <a:lnSpc>
                <a:spcPct val="135000"/>
              </a:lnSpc>
            </a:pPr>
            <a:r>
              <a:rPr lang="ar-SA" sz="2000" dirty="0">
                <a:cs typeface="B Nazanin" pitchFamily="2" charset="-78"/>
              </a:rPr>
              <a:t>يک انتخاب بد براي مجموعه </a:t>
            </a:r>
            <a:r>
              <a:rPr lang="en-US" sz="2000" dirty="0">
                <a:cs typeface="B Nazanin" pitchFamily="2" charset="-78"/>
              </a:rPr>
              <a:t>Support</a:t>
            </a:r>
            <a:r>
              <a:rPr lang="ar-SA" sz="2000" dirty="0">
                <a:cs typeface="B Nazanin" pitchFamily="2" charset="-78"/>
              </a:rPr>
              <a:t> الگوريتم را ناکامل خواهد ساخت.</a:t>
            </a:r>
            <a:endParaRPr lang="fa-IR" sz="2000" dirty="0">
              <a:cs typeface="B Nazanin" pitchFamily="2" charset="-78"/>
            </a:endParaRPr>
          </a:p>
          <a:p>
            <a:pPr algn="just">
              <a:lnSpc>
                <a:spcPct val="135000"/>
              </a:lnSpc>
            </a:pPr>
            <a:r>
              <a:rPr lang="ar-SA" sz="2000" u="sng" dirty="0">
                <a:cs typeface="B Nazanin" pitchFamily="2" charset="-78"/>
              </a:rPr>
              <a:t>استراتژي مجموعه </a:t>
            </a:r>
            <a:r>
              <a:rPr lang="en-US" sz="2000" u="sng" dirty="0">
                <a:cs typeface="B Nazanin" pitchFamily="2" charset="-78"/>
              </a:rPr>
              <a:t>Support</a:t>
            </a:r>
            <a:r>
              <a:rPr lang="ar-SA" sz="2000" u="sng" dirty="0">
                <a:cs typeface="B Nazanin" pitchFamily="2" charset="-78"/>
              </a:rPr>
              <a:t> داراي اين مزيت است که درخت‌هاي اثباتي توليد مي‌کند که اغلب براي درک افراد آسان هستند، زيرا آنها هدف‌گرا هستند.</a:t>
            </a:r>
            <a:endParaRPr lang="en-US" sz="2000" u="sng" dirty="0">
              <a:cs typeface="B Nazanin"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28794" y="285728"/>
            <a:ext cx="7086593" cy="4247317"/>
          </a:xfrm>
          <a:prstGeom prst="rect">
            <a:avLst/>
          </a:prstGeom>
          <a:noFill/>
          <a:ln w="9525">
            <a:noFill/>
            <a:miter lim="800000"/>
            <a:headEnd/>
            <a:tailEnd/>
          </a:ln>
        </p:spPr>
        <p:txBody>
          <a:bodyPr wrap="square">
            <a:spAutoFit/>
          </a:bodyPr>
          <a:lstStyle/>
          <a:p>
            <a:pPr algn="just">
              <a:lnSpc>
                <a:spcPct val="135000"/>
              </a:lnSpc>
            </a:pPr>
            <a:r>
              <a:rPr lang="fa-IR" sz="2000" b="1" dirty="0">
                <a:solidFill>
                  <a:srgbClr val="FF0000"/>
                </a:solidFill>
                <a:cs typeface="B Titr" pitchFamily="2" charset="-78"/>
              </a:rPr>
              <a:t>3) </a:t>
            </a:r>
            <a:r>
              <a:rPr lang="en-US" sz="2000" b="1" dirty="0">
                <a:solidFill>
                  <a:srgbClr val="FF0000"/>
                </a:solidFill>
                <a:cs typeface="B Titr" pitchFamily="2" charset="-78"/>
              </a:rPr>
              <a:t>Resolution</a:t>
            </a:r>
            <a:r>
              <a:rPr lang="ar-SA" sz="2000" b="1" dirty="0">
                <a:solidFill>
                  <a:srgbClr val="FF0000"/>
                </a:solidFill>
                <a:cs typeface="B Titr" pitchFamily="2" charset="-78"/>
              </a:rPr>
              <a:t>‌ورودي</a:t>
            </a:r>
            <a:r>
              <a:rPr lang="fa-IR" sz="2000" b="1" dirty="0">
                <a:solidFill>
                  <a:srgbClr val="FF0000"/>
                </a:solidFill>
                <a:cs typeface="B Titr" pitchFamily="2" charset="-78"/>
              </a:rPr>
              <a:t>:</a:t>
            </a:r>
          </a:p>
          <a:p>
            <a:pPr algn="just">
              <a:lnSpc>
                <a:spcPct val="135000"/>
              </a:lnSpc>
            </a:pPr>
            <a:endParaRPr lang="fa-IR" sz="2000" b="1" dirty="0">
              <a:cs typeface="B Nazanin" pitchFamily="2" charset="-78"/>
            </a:endParaRPr>
          </a:p>
          <a:p>
            <a:pPr algn="just">
              <a:lnSpc>
                <a:spcPct val="135000"/>
              </a:lnSpc>
            </a:pPr>
            <a:r>
              <a:rPr lang="ar-SA" sz="2000" dirty="0">
                <a:cs typeface="B Nazanin" pitchFamily="2" charset="-78"/>
              </a:rPr>
              <a:t>در استراتژي </a:t>
            </a:r>
            <a:r>
              <a:rPr lang="en-US" sz="2000" dirty="0">
                <a:cs typeface="B Nazanin" pitchFamily="2" charset="-78"/>
              </a:rPr>
              <a:t>resolution</a:t>
            </a:r>
            <a:r>
              <a:rPr lang="ar-SA" sz="2000" dirty="0">
                <a:cs typeface="B Nazanin" pitchFamily="2" charset="-78"/>
              </a:rPr>
              <a:t> ورودي هر </a:t>
            </a:r>
            <a:r>
              <a:rPr lang="en-US" sz="2000" dirty="0">
                <a:cs typeface="B Nazanin" pitchFamily="2" charset="-78"/>
              </a:rPr>
              <a:t>resolution</a:t>
            </a:r>
            <a:r>
              <a:rPr lang="ar-SA" sz="2000" dirty="0">
                <a:cs typeface="B Nazanin" pitchFamily="2" charset="-78"/>
              </a:rPr>
              <a:t> يکي از جملات ورودي را (از </a:t>
            </a:r>
            <a:r>
              <a:rPr lang="en-US" sz="2000" dirty="0">
                <a:cs typeface="B Nazanin" pitchFamily="2" charset="-78"/>
              </a:rPr>
              <a:t>KB</a:t>
            </a:r>
            <a:r>
              <a:rPr lang="ar-SA" sz="2000" dirty="0">
                <a:cs typeface="B Nazanin" pitchFamily="2" charset="-78"/>
              </a:rPr>
              <a:t> يا </a:t>
            </a:r>
            <a:r>
              <a:rPr lang="en-US" sz="2000" dirty="0">
                <a:cs typeface="B Nazanin" pitchFamily="2" charset="-78"/>
              </a:rPr>
              <a:t>query</a:t>
            </a:r>
            <a:r>
              <a:rPr lang="ar-SA" sz="2000" dirty="0">
                <a:cs typeface="B Nazanin" pitchFamily="2" charset="-78"/>
              </a:rPr>
              <a:t>) با جمله ديگر ترکيب مي‌کند</a:t>
            </a:r>
            <a:r>
              <a:rPr lang="ar-SA" sz="2000" dirty="0" smtClean="0">
                <a:cs typeface="B Nazanin" pitchFamily="2" charset="-78"/>
              </a:rPr>
              <a:t>.</a:t>
            </a:r>
            <a:endParaRPr lang="fa-IR" sz="2000" dirty="0" smtClean="0">
              <a:cs typeface="B Nazanin" pitchFamily="2" charset="-78"/>
            </a:endParaRPr>
          </a:p>
          <a:p>
            <a:pPr algn="just">
              <a:lnSpc>
                <a:spcPct val="135000"/>
              </a:lnSpc>
            </a:pPr>
            <a:endParaRPr lang="fa-IR" sz="2000" dirty="0">
              <a:cs typeface="B Nazanin" pitchFamily="2" charset="-78"/>
            </a:endParaRPr>
          </a:p>
          <a:p>
            <a:pPr algn="just">
              <a:lnSpc>
                <a:spcPct val="135000"/>
              </a:lnSpc>
            </a:pPr>
            <a:r>
              <a:rPr lang="ar-SA" sz="2000" dirty="0">
                <a:cs typeface="B Nazanin" pitchFamily="2" charset="-78"/>
              </a:rPr>
              <a:t>در پايگاه‌هاي دانش </a:t>
            </a:r>
            <a:r>
              <a:rPr lang="en-US" sz="2000" dirty="0">
                <a:cs typeface="B Nazanin" pitchFamily="2" charset="-78"/>
              </a:rPr>
              <a:t>Horn</a:t>
            </a:r>
            <a:r>
              <a:rPr lang="ar-SA" sz="2000" dirty="0">
                <a:cs typeface="B Nazanin" pitchFamily="2" charset="-78"/>
              </a:rPr>
              <a:t>، </a:t>
            </a:r>
            <a:r>
              <a:rPr lang="en-US" sz="2000" dirty="0">
                <a:cs typeface="B Nazanin" pitchFamily="2" charset="-78"/>
              </a:rPr>
              <a:t>Modus Ponens</a:t>
            </a:r>
            <a:r>
              <a:rPr lang="ar-SA" sz="2000" dirty="0">
                <a:cs typeface="B Nazanin" pitchFamily="2" charset="-78"/>
              </a:rPr>
              <a:t> نوعي از استراتژي </a:t>
            </a:r>
            <a:r>
              <a:rPr lang="en-US" sz="2000" dirty="0">
                <a:cs typeface="B Nazanin" pitchFamily="2" charset="-78"/>
              </a:rPr>
              <a:t>resolution</a:t>
            </a:r>
            <a:r>
              <a:rPr lang="ar-SA" sz="2000" dirty="0">
                <a:cs typeface="B Nazanin" pitchFamily="2" charset="-78"/>
              </a:rPr>
              <a:t> ورودي است، زيرا يک ترکيب شرطي از </a:t>
            </a:r>
            <a:r>
              <a:rPr lang="en-US" sz="2000" dirty="0">
                <a:cs typeface="B Nazanin" pitchFamily="2" charset="-78"/>
              </a:rPr>
              <a:t>KB</a:t>
            </a:r>
            <a:r>
              <a:rPr lang="ar-SA" sz="2000" dirty="0">
                <a:cs typeface="B Nazanin" pitchFamily="2" charset="-78"/>
              </a:rPr>
              <a:t> اصلي را با ديگر جملات ترکيب مي‌کند</a:t>
            </a:r>
            <a:r>
              <a:rPr lang="ar-SA" sz="2000" dirty="0" smtClean="0">
                <a:cs typeface="B Nazanin" pitchFamily="2" charset="-78"/>
              </a:rPr>
              <a:t>.</a:t>
            </a:r>
            <a:endParaRPr lang="fa-IR" sz="2000" dirty="0" smtClean="0">
              <a:cs typeface="B Nazanin" pitchFamily="2" charset="-78"/>
            </a:endParaRPr>
          </a:p>
          <a:p>
            <a:pPr algn="just">
              <a:lnSpc>
                <a:spcPct val="135000"/>
              </a:lnSpc>
            </a:pPr>
            <a:endParaRPr lang="fa-IR" sz="2000" dirty="0">
              <a:cs typeface="B Nazanin" pitchFamily="2" charset="-78"/>
            </a:endParaRPr>
          </a:p>
          <a:p>
            <a:pPr algn="just">
              <a:lnSpc>
                <a:spcPct val="135000"/>
              </a:lnSpc>
            </a:pPr>
            <a:r>
              <a:rPr lang="ar-SA" sz="2000" dirty="0" smtClean="0">
                <a:cs typeface="B Nazanin" pitchFamily="2" charset="-78"/>
              </a:rPr>
              <a:t> </a:t>
            </a:r>
            <a:r>
              <a:rPr lang="ar-SA" sz="2000" dirty="0">
                <a:cs typeface="B Nazanin" pitchFamily="2" charset="-78"/>
              </a:rPr>
              <a:t>از اين رو شگفتي‌آور نخواهد بود که </a:t>
            </a:r>
            <a:r>
              <a:rPr lang="en-US" sz="2000" dirty="0">
                <a:cs typeface="B Nazanin" pitchFamily="2" charset="-78"/>
              </a:rPr>
              <a:t>resolution</a:t>
            </a:r>
            <a:r>
              <a:rPr lang="ar-SA" sz="2000" dirty="0">
                <a:cs typeface="B Nazanin" pitchFamily="2" charset="-78"/>
              </a:rPr>
              <a:t> ورودي براي پايگاه‌هاي دانشي که به صورت </a:t>
            </a:r>
            <a:r>
              <a:rPr lang="en-US" sz="2000" dirty="0">
                <a:cs typeface="B Nazanin" pitchFamily="2" charset="-78"/>
              </a:rPr>
              <a:t>Horn</a:t>
            </a:r>
            <a:r>
              <a:rPr lang="ar-SA" sz="2000" dirty="0">
                <a:cs typeface="B Nazanin" pitchFamily="2" charset="-78"/>
              </a:rPr>
              <a:t> هستند، کامل باشد اما </a:t>
            </a:r>
            <a:r>
              <a:rPr lang="ar-SA" sz="2000" u="sng" dirty="0">
                <a:cs typeface="B Nazanin" pitchFamily="2" charset="-78"/>
              </a:rPr>
              <a:t>در حالت کلي ناکامل است</a:t>
            </a:r>
            <a:r>
              <a:rPr lang="ar-SA" sz="2000" dirty="0">
                <a:cs typeface="B Nazanin" pitchFamily="2" charset="-78"/>
              </a:rPr>
              <a:t>.</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14546" y="571480"/>
            <a:ext cx="6329379" cy="3000821"/>
          </a:xfrm>
          <a:prstGeom prst="rect">
            <a:avLst/>
          </a:prstGeom>
          <a:noFill/>
          <a:ln w="9525">
            <a:noFill/>
            <a:miter lim="800000"/>
            <a:headEnd/>
            <a:tailEnd/>
          </a:ln>
        </p:spPr>
        <p:txBody>
          <a:bodyPr wrap="square">
            <a:spAutoFit/>
          </a:bodyPr>
          <a:lstStyle/>
          <a:p>
            <a:pPr algn="just">
              <a:lnSpc>
                <a:spcPct val="135000"/>
              </a:lnSpc>
            </a:pPr>
            <a:r>
              <a:rPr lang="fa-IR" sz="2000" b="1" dirty="0">
                <a:solidFill>
                  <a:srgbClr val="FF0000"/>
                </a:solidFill>
                <a:cs typeface="B Titr" pitchFamily="2" charset="-78"/>
              </a:rPr>
              <a:t>4) </a:t>
            </a:r>
            <a:r>
              <a:rPr lang="en-US" sz="2000" b="1" dirty="0" err="1">
                <a:solidFill>
                  <a:srgbClr val="FF0000"/>
                </a:solidFill>
                <a:cs typeface="B Titr" pitchFamily="2" charset="-78"/>
              </a:rPr>
              <a:t>Subsumption</a:t>
            </a:r>
            <a:r>
              <a:rPr lang="fa-IR" sz="2000" b="1" dirty="0">
                <a:solidFill>
                  <a:srgbClr val="FF0000"/>
                </a:solidFill>
                <a:cs typeface="B Titr" pitchFamily="2" charset="-78"/>
              </a:rPr>
              <a:t>:</a:t>
            </a:r>
          </a:p>
          <a:p>
            <a:pPr algn="just">
              <a:lnSpc>
                <a:spcPct val="135000"/>
              </a:lnSpc>
            </a:pPr>
            <a:endParaRPr lang="fa-IR" sz="2000" b="1" dirty="0">
              <a:solidFill>
                <a:srgbClr val="7F5429"/>
              </a:solidFill>
              <a:cs typeface="B Nazanin" pitchFamily="2" charset="-78"/>
            </a:endParaRPr>
          </a:p>
          <a:p>
            <a:pPr algn="just">
              <a:lnSpc>
                <a:spcPct val="135000"/>
              </a:lnSpc>
            </a:pPr>
            <a:r>
              <a:rPr lang="ar-SA" sz="2000" dirty="0">
                <a:cs typeface="B Nazanin" pitchFamily="2" charset="-78"/>
              </a:rPr>
              <a:t>متد </a:t>
            </a:r>
            <a:r>
              <a:rPr lang="en-US" sz="2000" dirty="0" err="1">
                <a:cs typeface="B Nazanin" pitchFamily="2" charset="-78"/>
              </a:rPr>
              <a:t>Subsumption</a:t>
            </a:r>
            <a:r>
              <a:rPr lang="ar-SA" sz="2000" dirty="0">
                <a:cs typeface="B Nazanin" pitchFamily="2" charset="-78"/>
              </a:rPr>
              <a:t> تمام جملاتي که توسط يک جمله موجود در </a:t>
            </a:r>
            <a:r>
              <a:rPr lang="en-US" sz="2000" dirty="0">
                <a:cs typeface="B Nazanin" pitchFamily="2" charset="-78"/>
              </a:rPr>
              <a:t>KB</a:t>
            </a:r>
            <a:r>
              <a:rPr lang="ar-SA" sz="2000" dirty="0">
                <a:cs typeface="B Nazanin" pitchFamily="2" charset="-78"/>
              </a:rPr>
              <a:t>، </a:t>
            </a:r>
            <a:r>
              <a:rPr lang="en-US" sz="2000" dirty="0">
                <a:cs typeface="B Nazanin" pitchFamily="2" charset="-78"/>
              </a:rPr>
              <a:t>Subsume</a:t>
            </a:r>
            <a:r>
              <a:rPr lang="ar-SA" sz="2000" dirty="0">
                <a:cs typeface="B Nazanin" pitchFamily="2" charset="-78"/>
              </a:rPr>
              <a:t> مي‌شوند، را حذف مي‌کند</a:t>
            </a:r>
            <a:r>
              <a:rPr lang="ar-SA" sz="2000" dirty="0" smtClean="0">
                <a:cs typeface="B Nazanin" pitchFamily="2" charset="-78"/>
              </a:rPr>
              <a:t>.</a:t>
            </a:r>
            <a:endParaRPr lang="fa-IR" sz="2000" dirty="0" smtClean="0">
              <a:cs typeface="B Nazanin" pitchFamily="2" charset="-78"/>
            </a:endParaRPr>
          </a:p>
          <a:p>
            <a:pPr algn="just">
              <a:lnSpc>
                <a:spcPct val="135000"/>
              </a:lnSpc>
            </a:pPr>
            <a:endParaRPr lang="en-US" sz="2000" dirty="0">
              <a:cs typeface="B Nazanin" pitchFamily="2" charset="-78"/>
            </a:endParaRPr>
          </a:p>
          <a:p>
            <a:pPr algn="just">
              <a:lnSpc>
                <a:spcPct val="135000"/>
              </a:lnSpc>
            </a:pPr>
            <a:r>
              <a:rPr lang="en-US" sz="2000" dirty="0" err="1">
                <a:cs typeface="B Nazanin" pitchFamily="2" charset="-78"/>
              </a:rPr>
              <a:t>Subsumption</a:t>
            </a:r>
            <a:r>
              <a:rPr lang="ar-SA" sz="2000" dirty="0">
                <a:cs typeface="B Nazanin" pitchFamily="2" charset="-78"/>
              </a:rPr>
              <a:t> به نگهداري </a:t>
            </a:r>
            <a:r>
              <a:rPr lang="en-US" sz="2000" dirty="0">
                <a:cs typeface="B Nazanin" pitchFamily="2" charset="-78"/>
              </a:rPr>
              <a:t>KB</a:t>
            </a:r>
            <a:r>
              <a:rPr lang="ar-SA" sz="2000" dirty="0">
                <a:cs typeface="B Nazanin" pitchFamily="2" charset="-78"/>
              </a:rPr>
              <a:t> به صورت کوچک کمک مي‌کند، و در نتيجه فضاي جستجو را کوچک مي‌سازد.</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662" y="764704"/>
            <a:ext cx="7218338" cy="507209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908720"/>
            <a:ext cx="5773523" cy="34290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488" y="500042"/>
            <a:ext cx="5786446" cy="1962076"/>
          </a:xfrm>
          <a:prstGeom prst="rect">
            <a:avLst/>
          </a:prstGeom>
        </p:spPr>
        <p:txBody>
          <a:bodyPr wrap="square">
            <a:spAutoFit/>
          </a:bodyPr>
          <a:lstStyle/>
          <a:p>
            <a:pPr marL="342900" indent="-342900">
              <a:lnSpc>
                <a:spcPct val="135000"/>
              </a:lnSpc>
            </a:pPr>
            <a:r>
              <a:rPr lang="fa-IR" b="1" dirty="0" smtClean="0">
                <a:solidFill>
                  <a:srgbClr val="FF0000"/>
                </a:solidFill>
                <a:cs typeface="Titr" pitchFamily="2" charset="-78"/>
              </a:rPr>
              <a:t>2- </a:t>
            </a:r>
            <a:r>
              <a:rPr lang="ar-SA" b="1" dirty="0" smtClean="0">
                <a:solidFill>
                  <a:srgbClr val="FF0000"/>
                </a:solidFill>
                <a:cs typeface="Titr" pitchFamily="2" charset="-78"/>
              </a:rPr>
              <a:t>حذف سور وجودي:</a:t>
            </a:r>
            <a:endParaRPr lang="fa-IR" b="1" dirty="0" smtClean="0">
              <a:solidFill>
                <a:srgbClr val="FF0000"/>
              </a:solidFill>
              <a:cs typeface="Titr" pitchFamily="2" charset="-78"/>
            </a:endParaRPr>
          </a:p>
          <a:p>
            <a:pPr marL="342900" indent="-342900">
              <a:lnSpc>
                <a:spcPct val="135000"/>
              </a:lnSpc>
            </a:pPr>
            <a:endParaRPr lang="fa-IR" b="1" dirty="0" smtClean="0">
              <a:solidFill>
                <a:srgbClr val="FF0000"/>
              </a:solidFill>
              <a:cs typeface="Zar" pitchFamily="2" charset="-78"/>
            </a:endParaRPr>
          </a:p>
          <a:p>
            <a:pPr marL="342900" indent="-342900">
              <a:lnSpc>
                <a:spcPct val="135000"/>
              </a:lnSpc>
            </a:pPr>
            <a:endParaRPr lang="fa-IR" b="1" dirty="0" smtClean="0">
              <a:cs typeface="Zar" pitchFamily="2" charset="-78"/>
            </a:endParaRPr>
          </a:p>
          <a:p>
            <a:pPr marL="342900" indent="-342900" algn="justLow">
              <a:lnSpc>
                <a:spcPct val="135000"/>
              </a:lnSpc>
            </a:pPr>
            <a:r>
              <a:rPr lang="ar-SA" dirty="0" smtClean="0">
                <a:latin typeface="Arial" pitchFamily="34" charset="0"/>
                <a:cs typeface="B Nazanin" pitchFamily="2" charset="-78"/>
              </a:rPr>
              <a:t>براي هر جمله </a:t>
            </a:r>
            <a:r>
              <a:rPr lang="el-GR" dirty="0" smtClean="0">
                <a:latin typeface="Arial" pitchFamily="34" charset="0"/>
                <a:cs typeface="B Nazanin" pitchFamily="2" charset="-78"/>
              </a:rPr>
              <a:t>α</a:t>
            </a:r>
            <a:r>
              <a:rPr lang="ar-SA" dirty="0" smtClean="0">
                <a:latin typeface="Arial" pitchFamily="34" charset="0"/>
                <a:cs typeface="B Nazanin" pitchFamily="2" charset="-78"/>
              </a:rPr>
              <a:t>، متغير</a:t>
            </a:r>
            <a:r>
              <a:rPr lang="en-US" dirty="0" smtClean="0">
                <a:latin typeface="Arial" pitchFamily="34" charset="0"/>
                <a:cs typeface="B Nazanin" pitchFamily="2" charset="-78"/>
              </a:rPr>
              <a:t> v</a:t>
            </a:r>
            <a:r>
              <a:rPr lang="ar-SA" dirty="0" smtClean="0">
                <a:latin typeface="Arial" pitchFamily="34" charset="0"/>
                <a:cs typeface="B Nazanin" pitchFamily="2" charset="-78"/>
              </a:rPr>
              <a:t>، و سيمبول ثابت </a:t>
            </a:r>
            <a:r>
              <a:rPr lang="en-US" dirty="0" smtClean="0">
                <a:latin typeface="Arial" pitchFamily="34" charset="0"/>
                <a:cs typeface="B Nazanin" pitchFamily="2" charset="-78"/>
              </a:rPr>
              <a:t>k</a:t>
            </a:r>
            <a:r>
              <a:rPr lang="ar-SA" dirty="0" smtClean="0">
                <a:latin typeface="Arial" pitchFamily="34" charset="0"/>
                <a:cs typeface="B Nazanin" pitchFamily="2" charset="-78"/>
              </a:rPr>
              <a:t> که جاي ديگري از پايگاه دانش ظاهر نشده است، داريم:</a:t>
            </a:r>
            <a:endParaRPr lang="fa-IR" dirty="0">
              <a:latin typeface="Arial" pitchFamily="34" charset="0"/>
              <a:cs typeface="B Nazanin" pitchFamily="2" charset="-78"/>
            </a:endParaRPr>
          </a:p>
        </p:txBody>
      </p:sp>
      <p:graphicFrame>
        <p:nvGraphicFramePr>
          <p:cNvPr id="2050" name="Object 2"/>
          <p:cNvGraphicFramePr>
            <a:graphicFrameLocks noChangeAspect="1"/>
          </p:cNvGraphicFramePr>
          <p:nvPr/>
        </p:nvGraphicFramePr>
        <p:xfrm>
          <a:off x="3428992" y="3429000"/>
          <a:ext cx="3666064" cy="1298163"/>
        </p:xfrm>
        <a:graphic>
          <a:graphicData uri="http://schemas.openxmlformats.org/presentationml/2006/ole">
            <mc:AlternateContent xmlns:mc="http://schemas.openxmlformats.org/markup-compatibility/2006">
              <mc:Choice xmlns:v="urn:schemas-microsoft-com:vml" Requires="v">
                <p:oleObj spid="_x0000_s2064" name="Equation" r:id="rId3" imgW="1218960" imgH="431640" progId="Equation.3">
                  <p:embed/>
                </p:oleObj>
              </mc:Choice>
              <mc:Fallback>
                <p:oleObj name="Equation" r:id="rId3" imgW="12189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2" y="3429000"/>
                        <a:ext cx="3666064" cy="129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31" y="285729"/>
            <a:ext cx="6796085" cy="414340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4550" y="0"/>
            <a:ext cx="6743730" cy="440055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918" y="285728"/>
            <a:ext cx="7038975" cy="35433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3150" y="1124744"/>
            <a:ext cx="6800850" cy="40195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25" y="214290"/>
            <a:ext cx="4943475" cy="1895475"/>
          </a:xfrm>
          <a:prstGeom prst="rect">
            <a:avLst/>
          </a:prstGeom>
        </p:spPr>
      </p:pic>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679" y="2143116"/>
            <a:ext cx="5357850" cy="3875881"/>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3174" y="500042"/>
            <a:ext cx="6191250" cy="380047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8794" y="785794"/>
            <a:ext cx="6381750" cy="33147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298" y="571480"/>
            <a:ext cx="6477000" cy="45053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725" y="285728"/>
            <a:ext cx="6629431" cy="514353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7422" y="214290"/>
            <a:ext cx="6505575" cy="52149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500043"/>
            <a:ext cx="6500842" cy="1214179"/>
          </a:xfrm>
          <a:prstGeom prst="rect">
            <a:avLst/>
          </a:prstGeom>
        </p:spPr>
        <p:txBody>
          <a:bodyPr wrap="square">
            <a:spAutoFit/>
          </a:bodyPr>
          <a:lstStyle/>
          <a:p>
            <a:pPr algn="just">
              <a:lnSpc>
                <a:spcPct val="135000"/>
              </a:lnSpc>
            </a:pPr>
            <a:r>
              <a:rPr lang="fa-IR" b="1" dirty="0" smtClean="0">
                <a:solidFill>
                  <a:srgbClr val="FF0000"/>
                </a:solidFill>
                <a:cs typeface="B Titr" pitchFamily="2" charset="-78"/>
              </a:rPr>
              <a:t>3- </a:t>
            </a:r>
            <a:r>
              <a:rPr lang="en-US" b="1" dirty="0" smtClean="0">
                <a:solidFill>
                  <a:srgbClr val="FF0000"/>
                </a:solidFill>
                <a:cs typeface="B Titr" pitchFamily="2" charset="-78"/>
              </a:rPr>
              <a:t>(Existential Introduction)</a:t>
            </a:r>
            <a:r>
              <a:rPr lang="ar-SA" b="1" dirty="0" smtClean="0">
                <a:solidFill>
                  <a:srgbClr val="FF0000"/>
                </a:solidFill>
                <a:cs typeface="B Titr" pitchFamily="2" charset="-78"/>
              </a:rPr>
              <a:t>:</a:t>
            </a:r>
            <a:endParaRPr lang="fa-IR" b="1" dirty="0" smtClean="0">
              <a:solidFill>
                <a:srgbClr val="FF0000"/>
              </a:solidFill>
              <a:cs typeface="B Titr" pitchFamily="2" charset="-78"/>
            </a:endParaRPr>
          </a:p>
          <a:p>
            <a:pPr algn="just">
              <a:lnSpc>
                <a:spcPct val="135000"/>
              </a:lnSpc>
            </a:pPr>
            <a:endParaRPr lang="fa-IR" b="1" dirty="0" smtClean="0">
              <a:cs typeface="Zar" pitchFamily="2" charset="-78"/>
            </a:endParaRPr>
          </a:p>
          <a:p>
            <a:pPr algn="just">
              <a:lnSpc>
                <a:spcPct val="135000"/>
              </a:lnSpc>
            </a:pPr>
            <a:r>
              <a:rPr lang="ar-SA" dirty="0" smtClean="0">
                <a:cs typeface="B Nazanin" pitchFamily="2" charset="-78"/>
              </a:rPr>
              <a:t>براي هر جمله </a:t>
            </a:r>
            <a:r>
              <a:rPr lang="el-GR" dirty="0" smtClean="0">
                <a:cs typeface="B Nazanin" pitchFamily="2" charset="-78"/>
              </a:rPr>
              <a:t>α</a:t>
            </a:r>
            <a:r>
              <a:rPr lang="ar-SA" dirty="0" smtClean="0">
                <a:cs typeface="B Nazanin" pitchFamily="2" charset="-78"/>
              </a:rPr>
              <a:t>، متغير </a:t>
            </a:r>
            <a:r>
              <a:rPr lang="en-US" dirty="0" smtClean="0">
                <a:cs typeface="B Nazanin" pitchFamily="2" charset="-78"/>
              </a:rPr>
              <a:t>v</a:t>
            </a:r>
            <a:r>
              <a:rPr lang="ar-SA" dirty="0" smtClean="0">
                <a:cs typeface="B Nazanin" pitchFamily="2" charset="-78"/>
              </a:rPr>
              <a:t> که </a:t>
            </a:r>
            <a:r>
              <a:rPr lang="fa-IR" dirty="0" smtClean="0">
                <a:cs typeface="B Nazanin" pitchFamily="2" charset="-78"/>
              </a:rPr>
              <a:t>در</a:t>
            </a:r>
            <a:r>
              <a:rPr lang="ar-SA" dirty="0" smtClean="0">
                <a:cs typeface="B Nazanin" pitchFamily="2" charset="-78"/>
              </a:rPr>
              <a:t> </a:t>
            </a:r>
            <a:r>
              <a:rPr lang="el-GR" dirty="0" smtClean="0">
                <a:cs typeface="B Nazanin" pitchFamily="2" charset="-78"/>
              </a:rPr>
              <a:t>α</a:t>
            </a:r>
            <a:r>
              <a:rPr lang="ar-SA" dirty="0" smtClean="0">
                <a:cs typeface="B Nazanin" pitchFamily="2" charset="-78"/>
              </a:rPr>
              <a:t> واقع نباشد، و ترم زميني </a:t>
            </a:r>
            <a:r>
              <a:rPr lang="en-US" dirty="0" smtClean="0">
                <a:cs typeface="B Nazanin" pitchFamily="2" charset="-78"/>
              </a:rPr>
              <a:t>g</a:t>
            </a:r>
            <a:r>
              <a:rPr lang="ar-SA" dirty="0" smtClean="0">
                <a:cs typeface="B Nazanin" pitchFamily="2" charset="-78"/>
              </a:rPr>
              <a:t>‌که در </a:t>
            </a:r>
            <a:r>
              <a:rPr lang="el-GR" dirty="0" smtClean="0">
                <a:cs typeface="B Nazanin" pitchFamily="2" charset="-78"/>
              </a:rPr>
              <a:t>α</a:t>
            </a:r>
            <a:r>
              <a:rPr lang="ar-SA" dirty="0" smtClean="0">
                <a:cs typeface="B Nazanin" pitchFamily="2" charset="-78"/>
              </a:rPr>
              <a:t> واقع نشود داريم:</a:t>
            </a:r>
            <a:endParaRPr lang="en-US" dirty="0">
              <a:cs typeface="B Nazanin" pitchFamily="2" charset="-78"/>
            </a:endParaRPr>
          </a:p>
        </p:txBody>
      </p:sp>
      <p:graphicFrame>
        <p:nvGraphicFramePr>
          <p:cNvPr id="3075" name="Object 3"/>
          <p:cNvGraphicFramePr>
            <a:graphicFrameLocks noChangeAspect="1"/>
          </p:cNvGraphicFramePr>
          <p:nvPr/>
        </p:nvGraphicFramePr>
        <p:xfrm>
          <a:off x="3357554" y="2643182"/>
          <a:ext cx="4000902" cy="1214446"/>
        </p:xfrm>
        <a:graphic>
          <a:graphicData uri="http://schemas.openxmlformats.org/presentationml/2006/ole">
            <mc:AlternateContent xmlns:mc="http://schemas.openxmlformats.org/markup-compatibility/2006">
              <mc:Choice xmlns:v="urn:schemas-microsoft-com:vml" Requires="v">
                <p:oleObj spid="_x0000_s3089" name="Equation" r:id="rId3" imgW="1422360" imgH="431640" progId="Equation.3">
                  <p:embed/>
                </p:oleObj>
              </mc:Choice>
              <mc:Fallback>
                <p:oleObj name="Equation" r:id="rId3" imgW="142236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54" y="2643182"/>
                        <a:ext cx="4000902"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556792"/>
            <a:ext cx="5328592" cy="1569660"/>
          </a:xfrm>
          <a:prstGeom prst="rect">
            <a:avLst/>
          </a:prstGeom>
          <a:noFill/>
        </p:spPr>
        <p:txBody>
          <a:bodyPr wrap="square" rtlCol="1">
            <a:spAutoFit/>
          </a:bodyPr>
          <a:lstStyle/>
          <a:p>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هوش مصنوعی</a:t>
            </a:r>
          </a:p>
          <a:p>
            <a:endPar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نمونه سوال تستی  همراه با جواب</a:t>
            </a:r>
            <a:endParaRPr lang="fa-I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357422" y="1556792"/>
            <a:ext cx="6532208" cy="1586456"/>
          </a:xfrm>
          <a:prstGeom prst="rect">
            <a:avLst/>
          </a:prstGeom>
        </p:spPr>
      </p:pic>
      <p:pic>
        <p:nvPicPr>
          <p:cNvPr id="4" name="Picture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0298" y="3770162"/>
            <a:ext cx="6268116" cy="1603054"/>
          </a:xfrm>
          <a:prstGeom prst="rect">
            <a:avLst/>
          </a:prstGeom>
        </p:spPr>
      </p:pic>
      <p:sp>
        <p:nvSpPr>
          <p:cNvPr id="5" name="Oval 4"/>
          <p:cNvSpPr/>
          <p:nvPr/>
        </p:nvSpPr>
        <p:spPr>
          <a:xfrm>
            <a:off x="8572528" y="3714752"/>
            <a:ext cx="357190" cy="42862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t>2</a:t>
            </a:r>
            <a:endParaRPr lang="fa-IR" dirty="0"/>
          </a:p>
        </p:txBody>
      </p:sp>
      <p:sp>
        <p:nvSpPr>
          <p:cNvPr id="6" name="Oval 5"/>
          <p:cNvSpPr/>
          <p:nvPr/>
        </p:nvSpPr>
        <p:spPr>
          <a:xfrm>
            <a:off x="8643966" y="857232"/>
            <a:ext cx="357190" cy="42862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t>1</a:t>
            </a:r>
            <a:endParaRPr lang="fa-I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71809" y="703605"/>
            <a:ext cx="6819670" cy="3519272"/>
          </a:xfrm>
          <a:prstGeom prst="rect">
            <a:avLst/>
          </a:prstGeom>
        </p:spPr>
      </p:pic>
      <p:sp>
        <p:nvSpPr>
          <p:cNvPr id="3" name="Oval 2"/>
          <p:cNvSpPr/>
          <p:nvPr/>
        </p:nvSpPr>
        <p:spPr>
          <a:xfrm>
            <a:off x="8429652" y="2143116"/>
            <a:ext cx="357190" cy="42862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t>4</a:t>
            </a:r>
            <a:endParaRPr lang="fa-IR" dirty="0"/>
          </a:p>
        </p:txBody>
      </p:sp>
      <p:sp>
        <p:nvSpPr>
          <p:cNvPr id="4" name="Oval 3"/>
          <p:cNvSpPr/>
          <p:nvPr/>
        </p:nvSpPr>
        <p:spPr>
          <a:xfrm>
            <a:off x="8429652" y="500042"/>
            <a:ext cx="357190" cy="42862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t>3</a:t>
            </a:r>
            <a:endParaRPr lang="fa-I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071670" y="332656"/>
            <a:ext cx="6748802" cy="4025038"/>
          </a:xfrm>
          <a:prstGeom prst="rect">
            <a:avLst/>
          </a:prstGeom>
        </p:spPr>
      </p:pic>
      <p:sp>
        <p:nvSpPr>
          <p:cNvPr id="3" name="Oval 2"/>
          <p:cNvSpPr/>
          <p:nvPr/>
        </p:nvSpPr>
        <p:spPr>
          <a:xfrm>
            <a:off x="8572528" y="2428868"/>
            <a:ext cx="357190" cy="42862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t>6</a:t>
            </a:r>
            <a:endParaRPr lang="fa-IR" dirty="0"/>
          </a:p>
        </p:txBody>
      </p:sp>
      <p:sp>
        <p:nvSpPr>
          <p:cNvPr id="4" name="Oval 3"/>
          <p:cNvSpPr/>
          <p:nvPr/>
        </p:nvSpPr>
        <p:spPr>
          <a:xfrm>
            <a:off x="8572528" y="357166"/>
            <a:ext cx="357190" cy="42862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t>5</a:t>
            </a:r>
            <a:endParaRPr lang="fa-I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8794" y="428604"/>
            <a:ext cx="6741833" cy="3953030"/>
          </a:xfrm>
          <a:prstGeom prst="rect">
            <a:avLst/>
          </a:prstGeom>
        </p:spPr>
      </p:pic>
      <p:sp>
        <p:nvSpPr>
          <p:cNvPr id="3" name="Oval 2"/>
          <p:cNvSpPr/>
          <p:nvPr/>
        </p:nvSpPr>
        <p:spPr>
          <a:xfrm>
            <a:off x="8501090" y="500042"/>
            <a:ext cx="357190" cy="42862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solidFill>
                  <a:schemeClr val="tx1"/>
                </a:solidFill>
              </a:rPr>
              <a:t>7</a:t>
            </a:r>
            <a:endParaRPr lang="fa-IR"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57356" y="357166"/>
            <a:ext cx="6812502" cy="2014456"/>
          </a:xfrm>
          <a:prstGeom prst="rect">
            <a:avLst/>
          </a:prstGeom>
        </p:spPr>
      </p:pic>
      <p:pic>
        <p:nvPicPr>
          <p:cNvPr id="3" name="Picture 2" descr="Screen Clippin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928794" y="2428868"/>
            <a:ext cx="6812503" cy="1609727"/>
          </a:xfrm>
          <a:prstGeom prst="rect">
            <a:avLst/>
          </a:prstGeom>
        </p:spPr>
      </p:pic>
      <p:sp>
        <p:nvSpPr>
          <p:cNvPr id="4" name="Oval 3"/>
          <p:cNvSpPr/>
          <p:nvPr/>
        </p:nvSpPr>
        <p:spPr>
          <a:xfrm>
            <a:off x="8429652" y="357166"/>
            <a:ext cx="357190" cy="42862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t>8</a:t>
            </a:r>
            <a:endParaRPr lang="fa-IR" dirty="0"/>
          </a:p>
        </p:txBody>
      </p:sp>
      <p:sp>
        <p:nvSpPr>
          <p:cNvPr id="5" name="Oval 4"/>
          <p:cNvSpPr/>
          <p:nvPr/>
        </p:nvSpPr>
        <p:spPr>
          <a:xfrm>
            <a:off x="8572528" y="2428868"/>
            <a:ext cx="357190" cy="42862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t>9</a:t>
            </a:r>
            <a:endParaRPr lang="fa-I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928794" y="500042"/>
            <a:ext cx="6769664" cy="2143140"/>
          </a:xfrm>
          <a:prstGeom prst="rect">
            <a:avLst/>
          </a:prstGeom>
        </p:spPr>
      </p:pic>
      <p:sp>
        <p:nvSpPr>
          <p:cNvPr id="4" name="Oval 3"/>
          <p:cNvSpPr/>
          <p:nvPr/>
        </p:nvSpPr>
        <p:spPr>
          <a:xfrm>
            <a:off x="8501090" y="500042"/>
            <a:ext cx="500066" cy="42862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200" dirty="0" smtClean="0"/>
              <a:t>10</a:t>
            </a:r>
            <a:endParaRPr lang="fa-IR" dirty="0"/>
          </a:p>
        </p:txBody>
      </p:sp>
      <p:pic>
        <p:nvPicPr>
          <p:cNvPr id="5" name="Picture 4" descr="Screen Clippin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500298" y="2928934"/>
            <a:ext cx="6293538" cy="1080120"/>
          </a:xfrm>
          <a:prstGeom prst="rect">
            <a:avLst/>
          </a:prstGeom>
        </p:spPr>
      </p:pic>
      <p:sp>
        <p:nvSpPr>
          <p:cNvPr id="7" name="Oval 6"/>
          <p:cNvSpPr/>
          <p:nvPr/>
        </p:nvSpPr>
        <p:spPr>
          <a:xfrm>
            <a:off x="8358214" y="2786058"/>
            <a:ext cx="642942" cy="500066"/>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dirty="0" smtClean="0"/>
              <a:t>11</a:t>
            </a:r>
            <a:endParaRPr lang="fa-I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1960" y="1772816"/>
            <a:ext cx="4077096"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6000" dirty="0" smtClean="0"/>
              <a:t>جواب تستت ها</a:t>
            </a:r>
            <a:endParaRPr lang="fa-IR" sz="6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86116" y="571480"/>
          <a:ext cx="3976694" cy="5143536"/>
        </p:xfrm>
        <a:graphic>
          <a:graphicData uri="http://schemas.openxmlformats.org/drawingml/2006/table">
            <a:tbl>
              <a:tblPr rtl="1" firstRow="1" bandRow="1">
                <a:tableStyleId>{ED083AE6-46FA-4A59-8FB0-9F97EB10719F}</a:tableStyleId>
              </a:tblPr>
              <a:tblGrid>
                <a:gridCol w="1988347"/>
                <a:gridCol w="1988347"/>
              </a:tblGrid>
              <a:tr h="428628">
                <a:tc>
                  <a:txBody>
                    <a:bodyPr/>
                    <a:lstStyle/>
                    <a:p>
                      <a:pPr algn="ctr" rtl="1"/>
                      <a:r>
                        <a:rPr lang="fa-IR" dirty="0" smtClean="0"/>
                        <a:t>جواب</a:t>
                      </a:r>
                      <a:endParaRPr lang="fa-IR" dirty="0"/>
                    </a:p>
                  </a:txBody>
                  <a:tcPr/>
                </a:tc>
                <a:tc>
                  <a:txBody>
                    <a:bodyPr/>
                    <a:lstStyle/>
                    <a:p>
                      <a:pPr algn="ctr" rtl="1"/>
                      <a:r>
                        <a:rPr lang="fa-IR" dirty="0" smtClean="0"/>
                        <a:t>ردیف</a:t>
                      </a:r>
                      <a:endParaRPr lang="fa-IR" dirty="0"/>
                    </a:p>
                  </a:txBody>
                  <a:tcPr/>
                </a:tc>
              </a:tr>
              <a:tr h="428628">
                <a:tc>
                  <a:txBody>
                    <a:bodyPr/>
                    <a:lstStyle/>
                    <a:p>
                      <a:pPr algn="ctr" rtl="1"/>
                      <a:r>
                        <a:rPr lang="fa-IR" dirty="0" smtClean="0"/>
                        <a:t>ج</a:t>
                      </a:r>
                      <a:endParaRPr lang="fa-IR" dirty="0"/>
                    </a:p>
                  </a:txBody>
                  <a:tcPr/>
                </a:tc>
                <a:tc>
                  <a:txBody>
                    <a:bodyPr/>
                    <a:lstStyle/>
                    <a:p>
                      <a:pPr algn="ctr" rtl="1"/>
                      <a:r>
                        <a:rPr lang="fa-IR" dirty="0" smtClean="0"/>
                        <a:t>1</a:t>
                      </a:r>
                      <a:endParaRPr lang="fa-IR" dirty="0"/>
                    </a:p>
                  </a:txBody>
                  <a:tcPr/>
                </a:tc>
              </a:tr>
              <a:tr h="428628">
                <a:tc>
                  <a:txBody>
                    <a:bodyPr/>
                    <a:lstStyle/>
                    <a:p>
                      <a:pPr algn="ctr" rtl="1"/>
                      <a:r>
                        <a:rPr lang="fa-IR" dirty="0" smtClean="0"/>
                        <a:t>ب</a:t>
                      </a:r>
                      <a:endParaRPr lang="fa-IR" dirty="0"/>
                    </a:p>
                  </a:txBody>
                  <a:tcPr/>
                </a:tc>
                <a:tc>
                  <a:txBody>
                    <a:bodyPr/>
                    <a:lstStyle/>
                    <a:p>
                      <a:pPr algn="ctr" rtl="1"/>
                      <a:r>
                        <a:rPr lang="fa-IR" dirty="0" smtClean="0"/>
                        <a:t>2</a:t>
                      </a:r>
                      <a:endParaRPr lang="fa-IR" dirty="0"/>
                    </a:p>
                  </a:txBody>
                  <a:tcPr/>
                </a:tc>
              </a:tr>
              <a:tr h="428628">
                <a:tc>
                  <a:txBody>
                    <a:bodyPr/>
                    <a:lstStyle/>
                    <a:p>
                      <a:pPr algn="ctr" rtl="1"/>
                      <a:r>
                        <a:rPr lang="fa-IR" dirty="0" smtClean="0"/>
                        <a:t>الف</a:t>
                      </a:r>
                      <a:endParaRPr lang="fa-IR" dirty="0"/>
                    </a:p>
                  </a:txBody>
                  <a:tcPr/>
                </a:tc>
                <a:tc>
                  <a:txBody>
                    <a:bodyPr/>
                    <a:lstStyle/>
                    <a:p>
                      <a:pPr algn="ctr" rtl="1"/>
                      <a:r>
                        <a:rPr lang="fa-IR" dirty="0" smtClean="0"/>
                        <a:t>3</a:t>
                      </a:r>
                      <a:endParaRPr lang="fa-IR" dirty="0"/>
                    </a:p>
                  </a:txBody>
                  <a:tcPr/>
                </a:tc>
              </a:tr>
              <a:tr h="428628">
                <a:tc>
                  <a:txBody>
                    <a:bodyPr/>
                    <a:lstStyle/>
                    <a:p>
                      <a:pPr algn="ctr" rtl="1"/>
                      <a:r>
                        <a:rPr lang="fa-IR" dirty="0" smtClean="0"/>
                        <a:t>ب</a:t>
                      </a:r>
                      <a:endParaRPr lang="fa-IR" dirty="0"/>
                    </a:p>
                  </a:txBody>
                  <a:tcPr/>
                </a:tc>
                <a:tc>
                  <a:txBody>
                    <a:bodyPr/>
                    <a:lstStyle/>
                    <a:p>
                      <a:pPr algn="ctr" rtl="1"/>
                      <a:r>
                        <a:rPr lang="fa-IR" dirty="0" smtClean="0"/>
                        <a:t>4</a:t>
                      </a:r>
                      <a:endParaRPr lang="fa-IR" dirty="0"/>
                    </a:p>
                  </a:txBody>
                  <a:tcPr/>
                </a:tc>
              </a:tr>
              <a:tr h="428628">
                <a:tc>
                  <a:txBody>
                    <a:bodyPr/>
                    <a:lstStyle/>
                    <a:p>
                      <a:pPr algn="ctr" rtl="1"/>
                      <a:r>
                        <a:rPr lang="fa-IR" dirty="0" smtClean="0"/>
                        <a:t>الف</a:t>
                      </a:r>
                      <a:endParaRPr lang="fa-IR" dirty="0"/>
                    </a:p>
                  </a:txBody>
                  <a:tcPr/>
                </a:tc>
                <a:tc>
                  <a:txBody>
                    <a:bodyPr/>
                    <a:lstStyle/>
                    <a:p>
                      <a:pPr algn="ctr" rtl="1"/>
                      <a:r>
                        <a:rPr lang="fa-IR" dirty="0" smtClean="0"/>
                        <a:t>5</a:t>
                      </a:r>
                      <a:endParaRPr lang="fa-IR" dirty="0"/>
                    </a:p>
                  </a:txBody>
                  <a:tcPr/>
                </a:tc>
              </a:tr>
              <a:tr h="428628">
                <a:tc>
                  <a:txBody>
                    <a:bodyPr/>
                    <a:lstStyle/>
                    <a:p>
                      <a:pPr algn="ctr" rtl="1"/>
                      <a:r>
                        <a:rPr lang="fa-IR" dirty="0" smtClean="0"/>
                        <a:t>ب</a:t>
                      </a:r>
                      <a:endParaRPr lang="fa-IR" dirty="0"/>
                    </a:p>
                  </a:txBody>
                  <a:tcPr/>
                </a:tc>
                <a:tc>
                  <a:txBody>
                    <a:bodyPr/>
                    <a:lstStyle/>
                    <a:p>
                      <a:pPr algn="ctr" rtl="1"/>
                      <a:r>
                        <a:rPr lang="fa-IR" dirty="0" smtClean="0"/>
                        <a:t>6</a:t>
                      </a:r>
                      <a:endParaRPr lang="fa-IR" dirty="0"/>
                    </a:p>
                  </a:txBody>
                  <a:tcPr/>
                </a:tc>
              </a:tr>
              <a:tr h="428628">
                <a:tc>
                  <a:txBody>
                    <a:bodyPr/>
                    <a:lstStyle/>
                    <a:p>
                      <a:pPr algn="ctr" rtl="1"/>
                      <a:r>
                        <a:rPr lang="fa-IR" dirty="0" smtClean="0"/>
                        <a:t>د</a:t>
                      </a:r>
                      <a:endParaRPr lang="fa-IR" dirty="0"/>
                    </a:p>
                  </a:txBody>
                  <a:tcPr/>
                </a:tc>
                <a:tc>
                  <a:txBody>
                    <a:bodyPr/>
                    <a:lstStyle/>
                    <a:p>
                      <a:pPr algn="ctr" rtl="1"/>
                      <a:r>
                        <a:rPr lang="fa-IR" dirty="0" smtClean="0"/>
                        <a:t>7</a:t>
                      </a:r>
                      <a:endParaRPr lang="fa-IR" dirty="0"/>
                    </a:p>
                  </a:txBody>
                  <a:tcPr/>
                </a:tc>
              </a:tr>
              <a:tr h="428628">
                <a:tc>
                  <a:txBody>
                    <a:bodyPr/>
                    <a:lstStyle/>
                    <a:p>
                      <a:pPr algn="ctr" rtl="1"/>
                      <a:r>
                        <a:rPr lang="fa-IR" dirty="0" smtClean="0"/>
                        <a:t>ب</a:t>
                      </a:r>
                      <a:endParaRPr lang="fa-IR" dirty="0"/>
                    </a:p>
                  </a:txBody>
                  <a:tcPr/>
                </a:tc>
                <a:tc>
                  <a:txBody>
                    <a:bodyPr/>
                    <a:lstStyle/>
                    <a:p>
                      <a:pPr algn="ctr" rtl="1"/>
                      <a:r>
                        <a:rPr lang="fa-IR" dirty="0" smtClean="0"/>
                        <a:t>8</a:t>
                      </a:r>
                      <a:endParaRPr lang="fa-IR" dirty="0"/>
                    </a:p>
                  </a:txBody>
                  <a:tcPr/>
                </a:tc>
              </a:tr>
              <a:tr h="428628">
                <a:tc>
                  <a:txBody>
                    <a:bodyPr/>
                    <a:lstStyle/>
                    <a:p>
                      <a:pPr algn="ctr" rtl="1"/>
                      <a:r>
                        <a:rPr lang="fa-IR" dirty="0" smtClean="0"/>
                        <a:t>ب</a:t>
                      </a:r>
                      <a:endParaRPr lang="fa-IR" dirty="0"/>
                    </a:p>
                  </a:txBody>
                  <a:tcPr/>
                </a:tc>
                <a:tc>
                  <a:txBody>
                    <a:bodyPr/>
                    <a:lstStyle/>
                    <a:p>
                      <a:pPr algn="ctr" rtl="1"/>
                      <a:r>
                        <a:rPr lang="fa-IR" dirty="0" smtClean="0"/>
                        <a:t>9</a:t>
                      </a:r>
                      <a:endParaRPr lang="fa-IR" dirty="0"/>
                    </a:p>
                  </a:txBody>
                  <a:tcPr/>
                </a:tc>
              </a:tr>
              <a:tr h="428628">
                <a:tc>
                  <a:txBody>
                    <a:bodyPr/>
                    <a:lstStyle/>
                    <a:p>
                      <a:pPr algn="ctr" rtl="1"/>
                      <a:r>
                        <a:rPr lang="fa-IR" dirty="0" smtClean="0"/>
                        <a:t>د</a:t>
                      </a:r>
                      <a:endParaRPr lang="fa-IR" dirty="0"/>
                    </a:p>
                  </a:txBody>
                  <a:tcPr/>
                </a:tc>
                <a:tc>
                  <a:txBody>
                    <a:bodyPr/>
                    <a:lstStyle/>
                    <a:p>
                      <a:pPr algn="ctr" rtl="1"/>
                      <a:r>
                        <a:rPr lang="fa-IR" dirty="0" smtClean="0"/>
                        <a:t>10</a:t>
                      </a:r>
                      <a:endParaRPr lang="fa-IR" dirty="0"/>
                    </a:p>
                  </a:txBody>
                  <a:tcPr/>
                </a:tc>
              </a:tr>
              <a:tr h="428628">
                <a:tc>
                  <a:txBody>
                    <a:bodyPr/>
                    <a:lstStyle/>
                    <a:p>
                      <a:pPr algn="ctr" rtl="1"/>
                      <a:r>
                        <a:rPr lang="fa-IR" dirty="0" smtClean="0"/>
                        <a:t>ج</a:t>
                      </a:r>
                      <a:endParaRPr lang="fa-IR" dirty="0"/>
                    </a:p>
                  </a:txBody>
                  <a:tcPr/>
                </a:tc>
                <a:tc>
                  <a:txBody>
                    <a:bodyPr/>
                    <a:lstStyle/>
                    <a:p>
                      <a:pPr algn="ctr" rtl="1"/>
                      <a:r>
                        <a:rPr lang="fa-IR" dirty="0" smtClean="0"/>
                        <a:t>11</a:t>
                      </a:r>
                      <a:endParaRPr lang="fa-IR" dirty="0"/>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6" y="571480"/>
            <a:ext cx="264320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fa-IR" sz="3200" dirty="0" smtClean="0"/>
              <a:t>با تشکر</a:t>
            </a:r>
            <a:endParaRPr lang="fa-IR" sz="3200" dirty="0"/>
          </a:p>
        </p:txBody>
      </p:sp>
      <p:sp>
        <p:nvSpPr>
          <p:cNvPr id="4" name="TextBox 3"/>
          <p:cNvSpPr txBox="1"/>
          <p:nvPr/>
        </p:nvSpPr>
        <p:spPr>
          <a:xfrm>
            <a:off x="3143240" y="1428736"/>
            <a:ext cx="264320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fa-IR" sz="3200" dirty="0" smtClean="0"/>
              <a:t>پایان</a:t>
            </a:r>
            <a:endParaRPr lang="fa-IR"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428604"/>
            <a:ext cx="6429404" cy="3460947"/>
          </a:xfrm>
          <a:prstGeom prst="rect">
            <a:avLst/>
          </a:prstGeom>
        </p:spPr>
        <p:txBody>
          <a:bodyPr wrap="square">
            <a:spAutoFit/>
          </a:bodyPr>
          <a:lstStyle/>
          <a:p>
            <a:pPr algn="just">
              <a:lnSpc>
                <a:spcPct val="135000"/>
              </a:lnSpc>
              <a:spcBef>
                <a:spcPct val="50000"/>
              </a:spcBef>
            </a:pPr>
            <a:r>
              <a:rPr lang="ar-SA" u="sng" dirty="0" smtClean="0">
                <a:solidFill>
                  <a:srgbClr val="FF0000"/>
                </a:solidFill>
                <a:cs typeface="B Titr" pitchFamily="2" charset="-78"/>
              </a:rPr>
              <a:t>مي</a:t>
            </a:r>
            <a:r>
              <a:rPr lang="fa-IR" u="sng" dirty="0" smtClean="0">
                <a:solidFill>
                  <a:srgbClr val="FF0000"/>
                </a:solidFill>
                <a:cs typeface="B Titr" pitchFamily="2" charset="-78"/>
              </a:rPr>
              <a:t>‌ت</a:t>
            </a:r>
            <a:r>
              <a:rPr lang="ar-SA" u="sng" dirty="0" smtClean="0">
                <a:solidFill>
                  <a:srgbClr val="FF0000"/>
                </a:solidFill>
                <a:cs typeface="B Titr" pitchFamily="2" charset="-78"/>
              </a:rPr>
              <a:t>وان اين قوانين را با استفاده از</a:t>
            </a:r>
            <a:r>
              <a:rPr lang="en-US" u="sng" dirty="0" smtClean="0">
                <a:solidFill>
                  <a:srgbClr val="FF0000"/>
                </a:solidFill>
                <a:cs typeface="B Titr" pitchFamily="2" charset="-78"/>
              </a:rPr>
              <a:t>:</a:t>
            </a:r>
          </a:p>
          <a:p>
            <a:pPr algn="just">
              <a:lnSpc>
                <a:spcPct val="135000"/>
              </a:lnSpc>
              <a:spcBef>
                <a:spcPct val="50000"/>
              </a:spcBef>
            </a:pPr>
            <a:r>
              <a:rPr lang="ar-SA" sz="2000" u="sng" dirty="0" smtClean="0">
                <a:cs typeface="B Nazanin" pitchFamily="2" charset="-78"/>
              </a:rPr>
              <a:t>يک جمله با سور عمومي به عنوان ترکيب عطفي تمام مقداردهي‌هاي ممکن آن</a:t>
            </a:r>
            <a:r>
              <a:rPr lang="fa-IR" sz="2000" dirty="0" smtClean="0">
                <a:cs typeface="B Nazanin" pitchFamily="2" charset="-78"/>
              </a:rPr>
              <a:t>،</a:t>
            </a:r>
            <a:r>
              <a:rPr lang="ar-SA" sz="2000" dirty="0" smtClean="0">
                <a:cs typeface="B Nazanin" pitchFamily="2" charset="-78"/>
              </a:rPr>
              <a:t> و تعريف</a:t>
            </a:r>
            <a:endParaRPr lang="fa-IR" sz="2000" dirty="0" smtClean="0">
              <a:cs typeface="B Nazanin" pitchFamily="2" charset="-78"/>
            </a:endParaRPr>
          </a:p>
          <a:p>
            <a:pPr algn="just">
              <a:lnSpc>
                <a:spcPct val="135000"/>
              </a:lnSpc>
              <a:spcBef>
                <a:spcPct val="50000"/>
              </a:spcBef>
            </a:pPr>
            <a:r>
              <a:rPr lang="ar-SA" sz="2000" u="sng" dirty="0" smtClean="0">
                <a:cs typeface="B Nazanin" pitchFamily="2" charset="-78"/>
              </a:rPr>
              <a:t>يک جمله با سور وجودي به عنوان ترکيب فصلي تمام مقداردهي‌هاي ممکن آن</a:t>
            </a:r>
            <a:r>
              <a:rPr lang="ar-SA" sz="2000" dirty="0" smtClean="0">
                <a:cs typeface="B Nazanin" pitchFamily="2" charset="-78"/>
              </a:rPr>
              <a:t>، کنترل کرد.</a:t>
            </a:r>
            <a:endParaRPr lang="fa-IR" sz="2000" dirty="0" smtClean="0">
              <a:cs typeface="B Nazanin" pitchFamily="2" charset="-78"/>
            </a:endParaRPr>
          </a:p>
          <a:p>
            <a:pPr algn="just">
              <a:lnSpc>
                <a:spcPct val="135000"/>
              </a:lnSpc>
              <a:spcBef>
                <a:spcPct val="50000"/>
              </a:spcBef>
            </a:pPr>
            <a:endParaRPr lang="fa-IR" dirty="0" smtClean="0">
              <a:cs typeface="B Nazanin" pitchFamily="2" charset="-78"/>
            </a:endParaRPr>
          </a:p>
          <a:p>
            <a:pPr algn="just">
              <a:lnSpc>
                <a:spcPct val="135000"/>
              </a:lnSpc>
              <a:spcBef>
                <a:spcPct val="50000"/>
              </a:spcBef>
            </a:pPr>
            <a:endParaRPr lang="en-US" dirty="0">
              <a:cs typeface="B Nazanin" pitchFamily="2" charset="-78"/>
            </a:endParaRPr>
          </a:p>
        </p:txBody>
      </p:sp>
      <p:sp>
        <p:nvSpPr>
          <p:cNvPr id="3" name="Rectangle 2"/>
          <p:cNvSpPr/>
          <p:nvPr/>
        </p:nvSpPr>
        <p:spPr>
          <a:xfrm>
            <a:off x="2714596" y="2649212"/>
            <a:ext cx="6000792" cy="1338828"/>
          </a:xfrm>
          <a:prstGeom prst="rect">
            <a:avLst/>
          </a:prstGeom>
        </p:spPr>
        <p:txBody>
          <a:bodyPr wrap="square">
            <a:spAutoFit/>
          </a:bodyPr>
          <a:lstStyle/>
          <a:p>
            <a:pPr algn="just">
              <a:lnSpc>
                <a:spcPct val="135000"/>
              </a:lnSpc>
            </a:pPr>
            <a:r>
              <a:rPr lang="ar-SA" sz="2000" dirty="0" smtClean="0">
                <a:cs typeface="B Nazanin" pitchFamily="2" charset="-78"/>
              </a:rPr>
              <a:t>کاربرد قوانين استنتاج، در واقع پرسشي از مطابقت نمونه‌هاي پيش‌فرضيات آنها با جملات موجود در </a:t>
            </a:r>
            <a:r>
              <a:rPr lang="en-US" sz="2000" dirty="0" smtClean="0">
                <a:cs typeface="B Nazanin" pitchFamily="2" charset="-78"/>
              </a:rPr>
              <a:t>KB</a:t>
            </a:r>
            <a:r>
              <a:rPr lang="ar-SA" sz="2000" dirty="0" smtClean="0">
                <a:cs typeface="B Nazanin" pitchFamily="2" charset="-78"/>
              </a:rPr>
              <a:t> و سپس افزودن نمونه‌هاي جديد آنهاست.</a:t>
            </a:r>
            <a:endParaRPr lang="fa-IR" sz="2000" dirty="0" smtClean="0">
              <a:cs typeface="B Nazanin" pitchFamily="2" charset="-78"/>
            </a:endParaRPr>
          </a:p>
          <a:p>
            <a:pPr algn="just">
              <a:lnSpc>
                <a:spcPct val="135000"/>
              </a:lnSpc>
            </a:pPr>
            <a:endParaRPr lang="fa-IR" sz="2000" dirty="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736" y="3284984"/>
            <a:ext cx="5857884" cy="1795876"/>
          </a:xfrm>
          <a:prstGeom prst="rect">
            <a:avLst/>
          </a:prstGeom>
        </p:spPr>
        <p:txBody>
          <a:bodyPr wrap="square">
            <a:spAutoFit/>
          </a:bodyPr>
          <a:lstStyle/>
          <a:p>
            <a:pPr marL="342900" indent="-342900" algn="just">
              <a:lnSpc>
                <a:spcPct val="135000"/>
              </a:lnSpc>
            </a:pPr>
            <a:r>
              <a:rPr lang="en-US" sz="2400" b="1" dirty="0" smtClean="0">
                <a:solidFill>
                  <a:srgbClr val="FF0000"/>
                </a:solidFill>
                <a:cs typeface="Titr" pitchFamily="2" charset="-78"/>
              </a:rPr>
              <a:t>Modus Ponens</a:t>
            </a:r>
            <a:r>
              <a:rPr lang="ar-SA" sz="2400" b="1" dirty="0" smtClean="0">
                <a:solidFill>
                  <a:srgbClr val="FF0000"/>
                </a:solidFill>
                <a:cs typeface="Titr" pitchFamily="2" charset="-78"/>
              </a:rPr>
              <a:t> تعميم يافته</a:t>
            </a:r>
            <a:r>
              <a:rPr lang="en-US" sz="2400" b="1" dirty="0" smtClean="0">
                <a:solidFill>
                  <a:srgbClr val="FF0000"/>
                </a:solidFill>
                <a:cs typeface="Titr" pitchFamily="2" charset="-78"/>
              </a:rPr>
              <a:t>:</a:t>
            </a:r>
          </a:p>
          <a:p>
            <a:pPr marL="342900" indent="-342900" algn="just">
              <a:lnSpc>
                <a:spcPct val="135000"/>
              </a:lnSpc>
            </a:pPr>
            <a:endParaRPr lang="fa-IR" b="1" dirty="0" smtClean="0">
              <a:solidFill>
                <a:srgbClr val="7F5429"/>
              </a:solidFill>
              <a:cs typeface="Zar" pitchFamily="2" charset="-78"/>
            </a:endParaRPr>
          </a:p>
          <a:p>
            <a:pPr marL="342900" indent="-342900" algn="just">
              <a:lnSpc>
                <a:spcPct val="135000"/>
              </a:lnSpc>
              <a:buClr>
                <a:srgbClr val="7F5429"/>
              </a:buClr>
              <a:buFont typeface="Wingdings" pitchFamily="2" charset="2"/>
              <a:buChar char="v"/>
            </a:pPr>
            <a:r>
              <a:rPr lang="en-US" dirty="0" smtClean="0">
                <a:cs typeface="Zar" pitchFamily="2" charset="-78"/>
              </a:rPr>
              <a:t> </a:t>
            </a:r>
            <a:r>
              <a:rPr lang="ar-SA" sz="2000" dirty="0" smtClean="0">
                <a:cs typeface="B Nazanin" pitchFamily="2" charset="-78"/>
              </a:rPr>
              <a:t>فرم </a:t>
            </a:r>
            <a:r>
              <a:rPr lang="en-US" sz="2000" dirty="0" smtClean="0">
                <a:cs typeface="B Nazanin" pitchFamily="2" charset="-78"/>
              </a:rPr>
              <a:t>Canonical</a:t>
            </a:r>
            <a:endParaRPr lang="fa-IR" sz="2000" dirty="0" smtClean="0">
              <a:cs typeface="B Nazanin" pitchFamily="2" charset="-78"/>
            </a:endParaRPr>
          </a:p>
          <a:p>
            <a:pPr marL="342900" indent="-342900" algn="just">
              <a:lnSpc>
                <a:spcPct val="135000"/>
              </a:lnSpc>
              <a:buClr>
                <a:srgbClr val="7F5429"/>
              </a:buClr>
              <a:buFont typeface="Wingdings" pitchFamily="2" charset="2"/>
              <a:buChar char="v"/>
            </a:pPr>
            <a:r>
              <a:rPr lang="en-US" sz="2000" dirty="0" smtClean="0">
                <a:cs typeface="B Nazanin" pitchFamily="2" charset="-78"/>
              </a:rPr>
              <a:t> </a:t>
            </a:r>
            <a:r>
              <a:rPr lang="ar-SA" sz="2000" dirty="0" smtClean="0">
                <a:cs typeface="B Nazanin" pitchFamily="2" charset="-78"/>
              </a:rPr>
              <a:t>يکسان‌سازي </a:t>
            </a:r>
            <a:r>
              <a:rPr lang="en-US" sz="2000" dirty="0" smtClean="0">
                <a:cs typeface="B Nazanin" pitchFamily="2" charset="-78"/>
              </a:rPr>
              <a:t>(</a:t>
            </a:r>
            <a:r>
              <a:rPr lang="en-US" sz="2000" dirty="0" err="1" smtClean="0">
                <a:cs typeface="B Nazanin" pitchFamily="2" charset="-78"/>
              </a:rPr>
              <a:t>Unificaiton</a:t>
            </a:r>
            <a:r>
              <a:rPr lang="en-US" sz="2000" dirty="0" smtClean="0">
                <a:cs typeface="B Nazanin" pitchFamily="2" charset="-78"/>
              </a:rPr>
              <a:t>)</a:t>
            </a:r>
            <a:endParaRPr lang="en-US" sz="2000" dirty="0">
              <a:cs typeface="B Nazanin" pitchFamily="2" charset="-78"/>
            </a:endParaRPr>
          </a:p>
        </p:txBody>
      </p:sp>
      <p:sp>
        <p:nvSpPr>
          <p:cNvPr id="3" name="Rectangle 2"/>
          <p:cNvSpPr/>
          <p:nvPr/>
        </p:nvSpPr>
        <p:spPr>
          <a:xfrm>
            <a:off x="2786066" y="764704"/>
            <a:ext cx="5929322" cy="1754326"/>
          </a:xfrm>
          <a:prstGeom prst="rect">
            <a:avLst/>
          </a:prstGeom>
        </p:spPr>
        <p:txBody>
          <a:bodyPr wrap="square">
            <a:spAutoFit/>
          </a:bodyPr>
          <a:lstStyle/>
          <a:p>
            <a:pPr algn="just">
              <a:lnSpc>
                <a:spcPct val="135000"/>
              </a:lnSpc>
            </a:pPr>
            <a:r>
              <a:rPr lang="ar-SA" sz="2000" dirty="0" smtClean="0">
                <a:cs typeface="B Nazanin" pitchFamily="2" charset="-78"/>
              </a:rPr>
              <a:t>اگر ما فرايند يافتن اثبات را به عنوان يک پردازش جستجو فرموله‌سازي کنيم، پس واضح است که اثبات همان راه حل مسئله جستجو است و روشن است که بايد برنامه‌اي هوشمند براي يافتن اثبات بدون دنبال کردن هر گونه مسير نادرست موجود باشد.</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8" y="428604"/>
            <a:ext cx="6643734" cy="3956468"/>
          </a:xfrm>
          <a:prstGeom prst="rect">
            <a:avLst/>
          </a:prstGeom>
        </p:spPr>
        <p:txBody>
          <a:bodyPr wrap="square">
            <a:spAutoFit/>
          </a:bodyPr>
          <a:lstStyle/>
          <a:p>
            <a:pPr algn="just">
              <a:lnSpc>
                <a:spcPct val="135000"/>
              </a:lnSpc>
            </a:pPr>
            <a:r>
              <a:rPr lang="ar-SA" sz="2000" b="1" dirty="0" smtClean="0">
                <a:solidFill>
                  <a:srgbClr val="FF0000"/>
                </a:solidFill>
                <a:cs typeface="B Titr" pitchFamily="2" charset="-78"/>
              </a:rPr>
              <a:t>فرم </a:t>
            </a:r>
            <a:r>
              <a:rPr lang="en-US" sz="2000" b="1" dirty="0" smtClean="0">
                <a:solidFill>
                  <a:srgbClr val="FF0000"/>
                </a:solidFill>
                <a:cs typeface="B Titr" pitchFamily="2" charset="-78"/>
              </a:rPr>
              <a:t>Canonical</a:t>
            </a:r>
            <a:r>
              <a:rPr lang="fa-IR" sz="2000" b="1" dirty="0" smtClean="0">
                <a:solidFill>
                  <a:srgbClr val="FF0000"/>
                </a:solidFill>
                <a:cs typeface="B Titr" pitchFamily="2" charset="-78"/>
              </a:rPr>
              <a:t>:</a:t>
            </a:r>
          </a:p>
          <a:p>
            <a:pPr algn="just">
              <a:lnSpc>
                <a:spcPct val="135000"/>
              </a:lnSpc>
            </a:pPr>
            <a:endParaRPr lang="fa-IR" b="1" dirty="0" smtClean="0">
              <a:cs typeface="B Nazanin" pitchFamily="2" charset="-78"/>
            </a:endParaRPr>
          </a:p>
          <a:p>
            <a:pPr algn="just">
              <a:lnSpc>
                <a:spcPct val="135000"/>
              </a:lnSpc>
            </a:pPr>
            <a:endParaRPr lang="fa-IR" b="1" dirty="0" smtClean="0">
              <a:cs typeface="B Nazanin" pitchFamily="2" charset="-78"/>
            </a:endParaRPr>
          </a:p>
          <a:p>
            <a:pPr algn="just">
              <a:lnSpc>
                <a:spcPct val="135000"/>
              </a:lnSpc>
            </a:pPr>
            <a:r>
              <a:rPr lang="ar-SA" dirty="0" smtClean="0">
                <a:cs typeface="B Nazanin" pitchFamily="2" charset="-78"/>
              </a:rPr>
              <a:t>تمام جملات موجود در پايگاه دانش بايد به صورتي باشند که با يکي از پيش‌فرضيات قانون </a:t>
            </a:r>
            <a:r>
              <a:rPr lang="en-US" dirty="0" smtClean="0">
                <a:cs typeface="B Nazanin" pitchFamily="2" charset="-78"/>
              </a:rPr>
              <a:t>Modus Ponens</a:t>
            </a:r>
            <a:r>
              <a:rPr lang="ar-SA" dirty="0" smtClean="0">
                <a:cs typeface="B Nazanin" pitchFamily="2" charset="-78"/>
              </a:rPr>
              <a:t> مطابقت داشته بشاند، فرم </a:t>
            </a:r>
            <a:r>
              <a:rPr lang="en-US" dirty="0" smtClean="0">
                <a:cs typeface="B Nazanin" pitchFamily="2" charset="-78"/>
              </a:rPr>
              <a:t>Canonical</a:t>
            </a:r>
            <a:r>
              <a:rPr lang="ar-SA" dirty="0" smtClean="0">
                <a:cs typeface="B Nazanin" pitchFamily="2" charset="-78"/>
              </a:rPr>
              <a:t> براي </a:t>
            </a:r>
            <a:r>
              <a:rPr lang="en-US" dirty="0" smtClean="0">
                <a:cs typeface="B Nazanin" pitchFamily="2" charset="-78"/>
              </a:rPr>
              <a:t>Modus Ponens</a:t>
            </a:r>
            <a:r>
              <a:rPr lang="ar-SA" dirty="0" smtClean="0">
                <a:cs typeface="B Nazanin" pitchFamily="2" charset="-78"/>
              </a:rPr>
              <a:t> متضمن اين نکته است که هر جمله در پايگاه دانش از چه نوع اتمي يا شرطي با يک ترکيب عطفي از جملات اتمي در طرف چپ و يک اتم منفرد در طرف راست بايد باشد.</a:t>
            </a:r>
            <a:endParaRPr lang="fa-IR" dirty="0" smtClean="0">
              <a:cs typeface="B Nazanin" pitchFamily="2" charset="-78"/>
            </a:endParaRPr>
          </a:p>
          <a:p>
            <a:pPr algn="just">
              <a:lnSpc>
                <a:spcPct val="135000"/>
              </a:lnSpc>
            </a:pPr>
            <a:endParaRPr lang="en-US" dirty="0" smtClean="0">
              <a:cs typeface="B Nazanin" pitchFamily="2" charset="-78"/>
            </a:endParaRPr>
          </a:p>
          <a:p>
            <a:pPr algn="just">
              <a:lnSpc>
                <a:spcPct val="135000"/>
              </a:lnSpc>
            </a:pPr>
            <a:r>
              <a:rPr lang="ar-SA" dirty="0" smtClean="0">
                <a:cs typeface="B Nazanin" pitchFamily="2" charset="-78"/>
              </a:rPr>
              <a:t>ما جملات </a:t>
            </a:r>
            <a:r>
              <a:rPr lang="fa-IR" dirty="0" smtClean="0">
                <a:cs typeface="B Nazanin" pitchFamily="2" charset="-78"/>
              </a:rPr>
              <a:t>ر</a:t>
            </a:r>
            <a:r>
              <a:rPr lang="ar-SA" dirty="0" smtClean="0">
                <a:cs typeface="B Nazanin" pitchFamily="2" charset="-78"/>
              </a:rPr>
              <a:t>ا به جملات </a:t>
            </a:r>
            <a:r>
              <a:rPr lang="en-US" dirty="0" smtClean="0">
                <a:cs typeface="B Nazanin" pitchFamily="2" charset="-78"/>
              </a:rPr>
              <a:t>Horn</a:t>
            </a:r>
            <a:r>
              <a:rPr lang="ar-SA" dirty="0" smtClean="0">
                <a:cs typeface="B Nazanin" pitchFamily="2" charset="-78"/>
              </a:rPr>
              <a:t> زماني تبديل مي‌کنيم که ابتدا وارد پايگاه دانش، با استفاده از حذف سور وجودي و حذف </a:t>
            </a:r>
            <a:r>
              <a:rPr lang="en-US" dirty="0" smtClean="0">
                <a:cs typeface="B Nazanin" pitchFamily="2" charset="-78"/>
              </a:rPr>
              <a:t>And</a:t>
            </a:r>
            <a:r>
              <a:rPr lang="ar-SA" dirty="0" smtClean="0">
                <a:cs typeface="B Nazanin" pitchFamily="2" charset="-78"/>
              </a:rPr>
              <a:t> شده باشند.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357166"/>
            <a:ext cx="6786578" cy="2003625"/>
          </a:xfrm>
          <a:prstGeom prst="rect">
            <a:avLst/>
          </a:prstGeom>
        </p:spPr>
        <p:txBody>
          <a:bodyPr wrap="square">
            <a:spAutoFit/>
          </a:bodyPr>
          <a:lstStyle/>
          <a:p>
            <a:pPr algn="just">
              <a:lnSpc>
                <a:spcPct val="135000"/>
              </a:lnSpc>
            </a:pPr>
            <a:r>
              <a:rPr lang="ar-SA" sz="2000" b="1" dirty="0" smtClean="0">
                <a:solidFill>
                  <a:srgbClr val="FF0000"/>
                </a:solidFill>
                <a:cs typeface="B Titr" pitchFamily="2" charset="-78"/>
              </a:rPr>
              <a:t>يکسان‌سازي </a:t>
            </a:r>
            <a:r>
              <a:rPr lang="en-US" sz="2000" b="1" dirty="0" smtClean="0">
                <a:solidFill>
                  <a:srgbClr val="FF0000"/>
                </a:solidFill>
                <a:cs typeface="B Titr" pitchFamily="2" charset="-78"/>
              </a:rPr>
              <a:t>(</a:t>
            </a:r>
            <a:r>
              <a:rPr lang="en-US" sz="2000" b="1" dirty="0" err="1" smtClean="0">
                <a:solidFill>
                  <a:srgbClr val="FF0000"/>
                </a:solidFill>
                <a:cs typeface="B Titr" pitchFamily="2" charset="-78"/>
              </a:rPr>
              <a:t>Unificaiton</a:t>
            </a:r>
            <a:r>
              <a:rPr lang="en-US" sz="2000" b="1" dirty="0" smtClean="0">
                <a:solidFill>
                  <a:srgbClr val="FF0000"/>
                </a:solidFill>
                <a:cs typeface="B Titr" pitchFamily="2" charset="-78"/>
              </a:rPr>
              <a:t>)</a:t>
            </a:r>
            <a:r>
              <a:rPr lang="fa-IR" sz="2000" b="1" dirty="0" smtClean="0">
                <a:solidFill>
                  <a:srgbClr val="FF0000"/>
                </a:solidFill>
                <a:cs typeface="B Titr" pitchFamily="2" charset="-78"/>
              </a:rPr>
              <a:t>:</a:t>
            </a:r>
          </a:p>
          <a:p>
            <a:pPr algn="just">
              <a:lnSpc>
                <a:spcPct val="135000"/>
              </a:lnSpc>
            </a:pPr>
            <a:endParaRPr lang="fa-IR" b="1" dirty="0" smtClean="0">
              <a:solidFill>
                <a:srgbClr val="7F5429"/>
              </a:solidFill>
              <a:cs typeface="Zar" pitchFamily="2" charset="-78"/>
            </a:endParaRPr>
          </a:p>
          <a:p>
            <a:pPr algn="just">
              <a:lnSpc>
                <a:spcPct val="135000"/>
              </a:lnSpc>
            </a:pPr>
            <a:r>
              <a:rPr lang="ar-SA" dirty="0" smtClean="0">
                <a:cs typeface="B Nazanin" pitchFamily="2" charset="-78"/>
              </a:rPr>
              <a:t>وظيفه روتين يکسان‌ساز </a:t>
            </a:r>
            <a:r>
              <a:rPr lang="en-US" dirty="0" smtClean="0">
                <a:cs typeface="B Nazanin" pitchFamily="2" charset="-78"/>
              </a:rPr>
              <a:t>Unify</a:t>
            </a:r>
            <a:r>
              <a:rPr lang="ar-SA" dirty="0" smtClean="0">
                <a:cs typeface="B Nazanin" pitchFamily="2" charset="-78"/>
              </a:rPr>
              <a:t>، گرفتن دو جمله اتمي </a:t>
            </a:r>
            <a:r>
              <a:rPr lang="en-US" dirty="0" smtClean="0">
                <a:cs typeface="B Nazanin" pitchFamily="2" charset="-78"/>
              </a:rPr>
              <a:t>p</a:t>
            </a:r>
            <a:r>
              <a:rPr lang="ar-SA" dirty="0" smtClean="0">
                <a:cs typeface="B Nazanin" pitchFamily="2" charset="-78"/>
              </a:rPr>
              <a:t>، </a:t>
            </a:r>
            <a:r>
              <a:rPr lang="en-US" dirty="0" smtClean="0">
                <a:cs typeface="B Nazanin" pitchFamily="2" charset="-78"/>
              </a:rPr>
              <a:t>q</a:t>
            </a:r>
            <a:r>
              <a:rPr lang="ar-SA" dirty="0" smtClean="0">
                <a:cs typeface="B Nazanin" pitchFamily="2" charset="-78"/>
              </a:rPr>
              <a:t> و برگرداندن يک جانشين که </a:t>
            </a:r>
            <a:r>
              <a:rPr lang="en-US" dirty="0" smtClean="0">
                <a:cs typeface="B Nazanin" pitchFamily="2" charset="-78"/>
              </a:rPr>
              <a:t>p</a:t>
            </a:r>
            <a:r>
              <a:rPr lang="ar-SA" dirty="0" smtClean="0">
                <a:cs typeface="B Nazanin" pitchFamily="2" charset="-78"/>
              </a:rPr>
              <a:t>، </a:t>
            </a:r>
            <a:r>
              <a:rPr lang="en-US" dirty="0" smtClean="0">
                <a:cs typeface="B Nazanin" pitchFamily="2" charset="-78"/>
              </a:rPr>
              <a:t>q</a:t>
            </a:r>
            <a:r>
              <a:rPr lang="ar-SA" dirty="0" smtClean="0">
                <a:cs typeface="B Nazanin" pitchFamily="2" charset="-78"/>
              </a:rPr>
              <a:t> را مشابه هم خواهد ساخت، است. (اگر چنين جانشيني موجود نباشد، </a:t>
            </a:r>
            <a:r>
              <a:rPr lang="en-US" dirty="0" smtClean="0">
                <a:cs typeface="B Nazanin" pitchFamily="2" charset="-78"/>
              </a:rPr>
              <a:t>Unify</a:t>
            </a:r>
            <a:r>
              <a:rPr lang="ar-SA" dirty="0" smtClean="0">
                <a:cs typeface="B Nazanin" pitchFamily="2" charset="-78"/>
              </a:rPr>
              <a:t>، </a:t>
            </a:r>
            <a:r>
              <a:rPr lang="en-US" dirty="0" smtClean="0">
                <a:cs typeface="B Nazanin" pitchFamily="2" charset="-78"/>
              </a:rPr>
              <a:t>fail</a:t>
            </a:r>
            <a:r>
              <a:rPr lang="ar-SA" dirty="0" smtClean="0">
                <a:cs typeface="B Nazanin" pitchFamily="2" charset="-78"/>
              </a:rPr>
              <a:t> برمي‌گرداند.)</a:t>
            </a:r>
            <a:endParaRPr lang="en-US" dirty="0">
              <a:cs typeface="B Nazanin" pitchFamily="2" charset="-78"/>
            </a:endParaRPr>
          </a:p>
        </p:txBody>
      </p:sp>
      <p:graphicFrame>
        <p:nvGraphicFramePr>
          <p:cNvPr id="4099" name="Object 3"/>
          <p:cNvGraphicFramePr>
            <a:graphicFrameLocks noChangeAspect="1"/>
          </p:cNvGraphicFramePr>
          <p:nvPr/>
        </p:nvGraphicFramePr>
        <p:xfrm>
          <a:off x="1928794" y="2571744"/>
          <a:ext cx="5905500" cy="403225"/>
        </p:xfrm>
        <a:graphic>
          <a:graphicData uri="http://schemas.openxmlformats.org/presentationml/2006/ole">
            <mc:AlternateContent xmlns:mc="http://schemas.openxmlformats.org/markup-compatibility/2006">
              <mc:Choice xmlns:v="urn:schemas-microsoft-com:vml" Requires="v">
                <p:oleObj spid="_x0000_s4113" name="Equation" r:id="rId3" imgW="2971800" imgH="203040" progId="Equation.3">
                  <p:embed/>
                </p:oleObj>
              </mc:Choice>
              <mc:Fallback>
                <p:oleObj name="Equation" r:id="rId3" imgW="2971800" imgH="2030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2571744"/>
                        <a:ext cx="590550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143108" y="3429000"/>
            <a:ext cx="6715140" cy="1588127"/>
          </a:xfrm>
          <a:prstGeom prst="rect">
            <a:avLst/>
          </a:prstGeom>
        </p:spPr>
        <p:txBody>
          <a:bodyPr wrap="square">
            <a:spAutoFit/>
          </a:bodyPr>
          <a:lstStyle/>
          <a:p>
            <a:pPr algn="just">
              <a:lnSpc>
                <a:spcPct val="135000"/>
              </a:lnSpc>
            </a:pPr>
            <a:endParaRPr lang="en-US" dirty="0" smtClean="0">
              <a:cs typeface="Zar" pitchFamily="2" charset="-78"/>
            </a:endParaRPr>
          </a:p>
          <a:p>
            <a:pPr algn="just">
              <a:lnSpc>
                <a:spcPct val="135000"/>
              </a:lnSpc>
            </a:pPr>
            <a:endParaRPr lang="en-US" dirty="0" smtClean="0">
              <a:cs typeface="Zar" pitchFamily="2" charset="-78"/>
            </a:endParaRPr>
          </a:p>
          <a:p>
            <a:pPr algn="just">
              <a:lnSpc>
                <a:spcPct val="135000"/>
              </a:lnSpc>
            </a:pPr>
            <a:r>
              <a:rPr lang="en-US" dirty="0" smtClean="0">
                <a:cs typeface="B Nazanin" pitchFamily="2" charset="-78"/>
              </a:rPr>
              <a:t>UNIFY</a:t>
            </a:r>
            <a:r>
              <a:rPr lang="ar-SA" dirty="0" smtClean="0">
                <a:cs typeface="B Nazanin" pitchFamily="2" charset="-78"/>
              </a:rPr>
              <a:t>، عمومي‌ترين يکسان‌ساز </a:t>
            </a:r>
            <a:r>
              <a:rPr lang="en-US" dirty="0" smtClean="0">
                <a:cs typeface="B Nazanin" pitchFamily="2" charset="-78"/>
              </a:rPr>
              <a:t>(Most General Unifier)</a:t>
            </a:r>
            <a:r>
              <a:rPr lang="ar-SA" dirty="0" smtClean="0">
                <a:cs typeface="B Nazanin" pitchFamily="2" charset="-78"/>
              </a:rPr>
              <a:t> يا </a:t>
            </a:r>
            <a:r>
              <a:rPr lang="en-US" dirty="0" smtClean="0">
                <a:cs typeface="B Nazanin" pitchFamily="2" charset="-78"/>
              </a:rPr>
              <a:t>(MGU)</a:t>
            </a:r>
            <a:r>
              <a:rPr lang="ar-SA" dirty="0" smtClean="0">
                <a:cs typeface="B Nazanin" pitchFamily="2" charset="-78"/>
              </a:rPr>
              <a:t> را برمي‌گرداند، که جانشيني است که کمترين تعهد را در قبل محدودسازي متغيرها دارد.</a:t>
            </a:r>
            <a:endParaRPr lang="en-US" dirty="0">
              <a:cs typeface="B Nazanin"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214</TotalTime>
  <Words>2214</Words>
  <Application>Microsoft Office PowerPoint</Application>
  <PresentationFormat>On-screen Show (4:3)</PresentationFormat>
  <Paragraphs>255</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Oriel</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farhikhtegan</dc:creator>
  <cp:lastModifiedBy>Habib</cp:lastModifiedBy>
  <cp:revision>41</cp:revision>
  <dcterms:created xsi:type="dcterms:W3CDTF">2012-11-20T07:46:23Z</dcterms:created>
  <dcterms:modified xsi:type="dcterms:W3CDTF">2012-12-12T04:49:51Z</dcterms:modified>
</cp:coreProperties>
</file>